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notesMasterIdLst>
    <p:notesMasterId r:id="rId55"/>
  </p:notesMasterIdLst>
  <p:handoutMasterIdLst>
    <p:handoutMasterId r:id="rId56"/>
  </p:handoutMasterIdLst>
  <p:sldIdLst>
    <p:sldId id="256" r:id="rId3"/>
    <p:sldId id="286" r:id="rId4"/>
    <p:sldId id="346" r:id="rId5"/>
    <p:sldId id="353" r:id="rId6"/>
    <p:sldId id="355" r:id="rId7"/>
    <p:sldId id="356" r:id="rId8"/>
    <p:sldId id="360" r:id="rId9"/>
    <p:sldId id="361" r:id="rId10"/>
    <p:sldId id="357" r:id="rId11"/>
    <p:sldId id="338" r:id="rId12"/>
    <p:sldId id="339" r:id="rId13"/>
    <p:sldId id="330" r:id="rId14"/>
    <p:sldId id="341" r:id="rId15"/>
    <p:sldId id="343" r:id="rId16"/>
    <p:sldId id="344" r:id="rId17"/>
    <p:sldId id="345" r:id="rId18"/>
    <p:sldId id="382" r:id="rId19"/>
    <p:sldId id="383" r:id="rId20"/>
    <p:sldId id="384" r:id="rId21"/>
    <p:sldId id="385" r:id="rId22"/>
    <p:sldId id="257" r:id="rId23"/>
    <p:sldId id="333" r:id="rId24"/>
    <p:sldId id="334" r:id="rId25"/>
    <p:sldId id="335" r:id="rId26"/>
    <p:sldId id="347" r:id="rId27"/>
    <p:sldId id="260" r:id="rId28"/>
    <p:sldId id="261" r:id="rId29"/>
    <p:sldId id="259" r:id="rId30"/>
    <p:sldId id="258" r:id="rId31"/>
    <p:sldId id="372" r:id="rId32"/>
    <p:sldId id="373" r:id="rId33"/>
    <p:sldId id="374" r:id="rId34"/>
    <p:sldId id="362" r:id="rId35"/>
    <p:sldId id="365" r:id="rId36"/>
    <p:sldId id="363" r:id="rId37"/>
    <p:sldId id="364" r:id="rId38"/>
    <p:sldId id="375" r:id="rId39"/>
    <p:sldId id="376" r:id="rId40"/>
    <p:sldId id="377" r:id="rId41"/>
    <p:sldId id="378" r:id="rId42"/>
    <p:sldId id="379" r:id="rId43"/>
    <p:sldId id="380" r:id="rId44"/>
    <p:sldId id="366" r:id="rId45"/>
    <p:sldId id="367" r:id="rId46"/>
    <p:sldId id="368" r:id="rId47"/>
    <p:sldId id="369" r:id="rId48"/>
    <p:sldId id="370" r:id="rId49"/>
    <p:sldId id="371" r:id="rId50"/>
    <p:sldId id="263" r:id="rId51"/>
    <p:sldId id="262" r:id="rId52"/>
    <p:sldId id="264" r:id="rId53"/>
    <p:sldId id="271" r:id="rId54"/>
  </p:sldIdLst>
  <p:sldSz cx="9144000" cy="6858000" type="screen4x3"/>
  <p:notesSz cx="6858000" cy="9144000"/>
  <p:embeddedFontLst>
    <p:embeddedFont>
      <p:font typeface="Brandon Grotesque Bold" panose="020B0803020203060202" pitchFamily="34" charset="0"/>
      <p:regular r:id="rId57"/>
      <p:italic r:id="rId58"/>
    </p:embeddedFont>
    <p:embeddedFont>
      <p:font typeface="Brandon Grotesque Light" panose="020B0303020203060202" pitchFamily="34" charset="0"/>
      <p:regular r:id="rId59"/>
      <p:italic r:id="rId60"/>
    </p:embeddedFont>
    <p:embeddedFont>
      <p:font typeface="Brandon Grotesque Medium" panose="020B0603020203060202" pitchFamily="34" charset="0"/>
      <p:regular r:id="rId61"/>
      <p:italic r:id="rId62"/>
    </p:embeddedFont>
    <p:embeddedFont>
      <p:font typeface="Brandon Grotesque Regular" panose="020B0503020203060202" pitchFamily="34" charset="0"/>
      <p:regular r:id="rId63"/>
      <p: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King Basil" panose="00000504000000000004" pitchFamily="50" charset="0"/>
      <p:regular r:id="rId7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D252C8-0D0E-48D7-AF43-D729CB3AA07B}">
          <p14:sldIdLst>
            <p14:sldId id="256"/>
          </p14:sldIdLst>
        </p14:section>
        <p14:section name="Intro" id="{A1820687-76D4-468F-BED5-A8E686036419}">
          <p14:sldIdLst>
            <p14:sldId id="286"/>
            <p14:sldId id="346"/>
            <p14:sldId id="353"/>
            <p14:sldId id="355"/>
            <p14:sldId id="356"/>
            <p14:sldId id="360"/>
            <p14:sldId id="361"/>
            <p14:sldId id="357"/>
          </p14:sldIdLst>
        </p14:section>
        <p14:section name="Loacation" id="{0A4D4C0A-6967-44EE-B05D-3A6BD4ED3ACA}">
          <p14:sldIdLst>
            <p14:sldId id="338"/>
            <p14:sldId id="339"/>
          </p14:sldIdLst>
        </p14:section>
        <p14:section name="Meteorology" id="{972DC904-B447-4A3B-AF0B-E98C88CDDDF3}">
          <p14:sldIdLst>
            <p14:sldId id="330"/>
            <p14:sldId id="341"/>
            <p14:sldId id="343"/>
            <p14:sldId id="344"/>
            <p14:sldId id="345"/>
          </p14:sldIdLst>
        </p14:section>
        <p14:section name="CO2 Stripper" id="{ED637AED-67EC-4590-9E79-0734337D155C}">
          <p14:sldIdLst>
            <p14:sldId id="382"/>
            <p14:sldId id="383"/>
            <p14:sldId id="384"/>
            <p14:sldId id="385"/>
          </p14:sldIdLst>
        </p14:section>
        <p14:section name="Process Selection" id="{036FD138-1AE2-4536-97F6-3E2537BE26D0}">
          <p14:sldIdLst>
            <p14:sldId id="257"/>
            <p14:sldId id="333"/>
            <p14:sldId id="334"/>
            <p14:sldId id="335"/>
            <p14:sldId id="347"/>
          </p14:sldIdLst>
        </p14:section>
        <p14:section name="CO2 Absorber" id="{1D808B05-F9CE-4212-9995-5F7A7B09A7E5}">
          <p14:sldIdLst>
            <p14:sldId id="260"/>
            <p14:sldId id="261"/>
            <p14:sldId id="259"/>
            <p14:sldId id="258"/>
          </p14:sldIdLst>
        </p14:section>
        <p14:section name="List of Eq, Plot Plan, Eq Layout" id="{06400FCC-1E2E-4F91-A909-9582E99338FF}">
          <p14:sldIdLst>
            <p14:sldId id="372"/>
            <p14:sldId id="373"/>
            <p14:sldId id="374"/>
          </p14:sldIdLst>
        </p14:section>
        <p14:section name="Entrianed Flow Gasifier" id="{FE59772B-12FB-4545-87FA-9F9A625C8F35}">
          <p14:sldIdLst>
            <p14:sldId id="362"/>
            <p14:sldId id="365"/>
            <p14:sldId id="363"/>
            <p14:sldId id="364"/>
          </p14:sldIdLst>
        </p14:section>
        <p14:section name="Economics" id="{7654DA38-425A-4A27-8E2C-28B90141C922}">
          <p14:sldIdLst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HTS" id="{E5AF733F-910E-4896-A09C-413E91B23147}">
          <p14:sldIdLst>
            <p14:sldId id="366"/>
            <p14:sldId id="367"/>
            <p14:sldId id="368"/>
            <p14:sldId id="369"/>
            <p14:sldId id="370"/>
            <p14:sldId id="371"/>
            <p14:sldId id="263"/>
            <p14:sldId id="262"/>
            <p14:sldId id="264"/>
          </p14:sldIdLst>
        </p14:section>
        <p14:section name="End" id="{D6171A9E-12E6-45CC-AD5E-79237E65E4D5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16" userDrawn="1">
          <p15:clr>
            <a:srgbClr val="A4A3A4"/>
          </p15:clr>
        </p15:guide>
        <p15:guide id="3" pos="29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42A"/>
    <a:srgbClr val="85BC22"/>
    <a:srgbClr val="FD9F07"/>
    <a:srgbClr val="FFFFFF"/>
    <a:srgbClr val="000000"/>
    <a:srgbClr val="C55E3F"/>
    <a:srgbClr val="8E24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021" autoAdjust="0"/>
  </p:normalViewPr>
  <p:slideViewPr>
    <p:cSldViewPr snapToGrid="0" showGuides="1">
      <p:cViewPr varScale="1">
        <p:scale>
          <a:sx n="78" d="100"/>
          <a:sy n="78" d="100"/>
        </p:scale>
        <p:origin x="90" y="660"/>
      </p:cViewPr>
      <p:guideLst>
        <p:guide orient="horz" pos="2160"/>
        <p:guide pos="816"/>
        <p:guide pos="29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hriar\AppData\Roaming\Microsoft\Excel\Silly_2%20(version%202)%20(version%201)aa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ropbox\Design\Silly_2%20(version%202)%20(version%201)a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ropbox\Design\Silly_2%20(version%202)%20(version%201)a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hriar\AppData\Roaming\Microsoft\Excel\Silly_2%20(version%202)%20(version%201)aa%20(version%201)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ropbox\Design\Silly_2%20(version%202)%20(version%201)a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ropbox\Design\Silly_2%20(version%202)%20(version%201)a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ropbox\Design\Silly_2%20(version%202)%20(version%201)a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hriar\Dropbox\Design\Report\Final\Payback-period-depreciation%20(4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319779172282091"/>
          <c:y val="3.2241024417834677E-2"/>
          <c:w val="0.63534755454293035"/>
          <c:h val="0.7667645586525702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6F5-48F5-8FC4-09B819DD6456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6F5-48F5-8FC4-09B819DD6456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6F5-48F5-8FC4-09B819DD6456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6F5-48F5-8FC4-09B819DD6456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6F5-48F5-8FC4-09B819DD6456}"/>
              </c:ext>
            </c:extLst>
          </c:dPt>
          <c:cat>
            <c:strRef>
              <c:f>MSWCOMP!$Q$11:$Q$15</c:f>
              <c:strCache>
                <c:ptCount val="5"/>
                <c:pt idx="0">
                  <c:v>Kitchen Waste</c:v>
                </c:pt>
                <c:pt idx="1">
                  <c:v>Wood</c:v>
                </c:pt>
                <c:pt idx="2">
                  <c:v>Paper</c:v>
                </c:pt>
                <c:pt idx="3">
                  <c:v>Cloth</c:v>
                </c:pt>
                <c:pt idx="4">
                  <c:v>Plastics</c:v>
                </c:pt>
              </c:strCache>
            </c:strRef>
          </c:cat>
          <c:val>
            <c:numRef>
              <c:f>MSWCOMP!$R$11:$R$15</c:f>
              <c:numCache>
                <c:formatCode>General</c:formatCode>
                <c:ptCount val="5"/>
                <c:pt idx="0">
                  <c:v>0.73204715969989276</c:v>
                </c:pt>
                <c:pt idx="1">
                  <c:v>5.3590568060021437E-2</c:v>
                </c:pt>
                <c:pt idx="2">
                  <c:v>9.6463022508038593E-2</c:v>
                </c:pt>
                <c:pt idx="3">
                  <c:v>8.5744908896034297E-2</c:v>
                </c:pt>
                <c:pt idx="4">
                  <c:v>3.2154340836012867E-2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6F5-48F5-8FC4-09B819DD64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604156986487389"/>
          <c:y val="0.75243226205017011"/>
          <c:w val="0.65395843013512622"/>
          <c:h val="0.171773380093074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69-4338-A3B0-E17CECEB421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69-4338-A3B0-E17CECEB4214}"/>
              </c:ext>
            </c:extLst>
          </c:dPt>
          <c:dPt>
            <c:idx val="2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369-4338-A3B0-E17CECEB4214}"/>
              </c:ext>
            </c:extLst>
          </c:dPt>
          <c:cat>
            <c:strRef>
              <c:f>Sheet2!$C$2:$E$2</c:f>
              <c:strCache>
                <c:ptCount val="3"/>
                <c:pt idx="0">
                  <c:v>Ash</c:v>
                </c:pt>
                <c:pt idx="1">
                  <c:v>Volatile</c:v>
                </c:pt>
                <c:pt idx="2">
                  <c:v>Fixed Carbon</c:v>
                </c:pt>
              </c:strCache>
            </c:strRef>
          </c:cat>
          <c:val>
            <c:numRef>
              <c:f>Sheet2!$C$4:$E$4</c:f>
              <c:numCache>
                <c:formatCode>0.00</c:formatCode>
                <c:ptCount val="3"/>
                <c:pt idx="0">
                  <c:v>12.472159699892799</c:v>
                </c:pt>
                <c:pt idx="1">
                  <c:v>75.83345391211148</c:v>
                </c:pt>
                <c:pt idx="2">
                  <c:v>11.693207395498391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69-4338-A3B0-E17CECEB4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25-43D7-87D8-ED0E9114D42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25-43D7-87D8-ED0E9114D4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25-43D7-87D8-ED0E9114D42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25-43D7-87D8-ED0E9114D42E}"/>
              </c:ext>
            </c:extLst>
          </c:dPt>
          <c:dPt>
            <c:idx val="4"/>
            <c:bubble3D val="0"/>
            <c:explosion val="1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A25-43D7-87D8-ED0E9114D42E}"/>
              </c:ext>
            </c:extLst>
          </c:dPt>
          <c:cat>
            <c:strRef>
              <c:f>Sheet2!$F$2:$J$2</c:f>
              <c:strCache>
                <c:ptCount val="5"/>
                <c:pt idx="0">
                  <c:v>Carbon</c:v>
                </c:pt>
                <c:pt idx="1">
                  <c:v>Hydrogen</c:v>
                </c:pt>
                <c:pt idx="2">
                  <c:v>Oxygen</c:v>
                </c:pt>
                <c:pt idx="3">
                  <c:v>Nitrogen</c:v>
                </c:pt>
                <c:pt idx="4">
                  <c:v>Sulfur</c:v>
                </c:pt>
              </c:strCache>
            </c:strRef>
          </c:cat>
          <c:val>
            <c:numRef>
              <c:f>Sheet2!$F$4:$J$4</c:f>
              <c:numCache>
                <c:formatCode>0.00</c:formatCode>
                <c:ptCount val="5"/>
                <c:pt idx="0">
                  <c:v>47.61</c:v>
                </c:pt>
                <c:pt idx="1">
                  <c:v>6.0725562700964621</c:v>
                </c:pt>
                <c:pt idx="2">
                  <c:v>43.848188638799563</c:v>
                </c:pt>
                <c:pt idx="3">
                  <c:v>2.19</c:v>
                </c:pt>
                <c:pt idx="4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A25-43D7-87D8-ED0E9114D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79458833231883"/>
          <c:y val="5.9701492537313432E-2"/>
          <c:w val="0.61161780587900327"/>
          <c:h val="0.7321156422611352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289610619121488"/>
          <c:y val="0.83337407450934309"/>
          <c:w val="0.70373377579672869"/>
          <c:h val="0.166625925490656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E7-4C98-9C3E-5BF0A3F28112}"/>
              </c:ext>
            </c:extLst>
          </c:dPt>
          <c:dPt>
            <c:idx val="1"/>
            <c:bubble3D val="0"/>
            <c:spPr>
              <a:solidFill>
                <a:srgbClr val="FE9E0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E7-4C98-9C3E-5BF0A3F28112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E7-4C98-9C3E-5BF0A3F28112}"/>
              </c:ext>
            </c:extLst>
          </c:dPt>
          <c:cat>
            <c:strRef>
              <c:f>Sheet2!$C$2:$E$2</c:f>
              <c:strCache>
                <c:ptCount val="3"/>
                <c:pt idx="0">
                  <c:v>Ash</c:v>
                </c:pt>
                <c:pt idx="1">
                  <c:v>Volatile</c:v>
                </c:pt>
                <c:pt idx="2">
                  <c:v>Fixed Carbon</c:v>
                </c:pt>
              </c:strCache>
            </c:strRef>
          </c:cat>
          <c:val>
            <c:numRef>
              <c:f>Sheet2!$C$3:$E$3</c:f>
              <c:numCache>
                <c:formatCode>General</c:formatCode>
                <c:ptCount val="3"/>
                <c:pt idx="0">
                  <c:v>6.4</c:v>
                </c:pt>
                <c:pt idx="1">
                  <c:v>48.46</c:v>
                </c:pt>
                <c:pt idx="2">
                  <c:v>45.14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E7-4C98-9C3E-5BF0A3F281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85BC2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5E-4544-A915-30170AF917D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5E-4544-A915-30170AF917D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5E-4544-A915-30170AF917DB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5E-4544-A915-30170AF917DB}"/>
              </c:ext>
            </c:extLst>
          </c:dPt>
          <c:dPt>
            <c:idx val="4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85E-4544-A915-30170AF917DB}"/>
              </c:ext>
            </c:extLst>
          </c:dPt>
          <c:cat>
            <c:strRef>
              <c:f>Sheet2!$F$2:$J$2</c:f>
              <c:strCache>
                <c:ptCount val="5"/>
                <c:pt idx="0">
                  <c:v>Carbon</c:v>
                </c:pt>
                <c:pt idx="1">
                  <c:v>Hydrogen</c:v>
                </c:pt>
                <c:pt idx="2">
                  <c:v>Oxygen</c:v>
                </c:pt>
                <c:pt idx="3">
                  <c:v>Nitrogen</c:v>
                </c:pt>
                <c:pt idx="4">
                  <c:v>Sulfur</c:v>
                </c:pt>
              </c:strCache>
            </c:strRef>
          </c:cat>
          <c:val>
            <c:numRef>
              <c:f>Sheet2!$F$3:$J$3</c:f>
              <c:numCache>
                <c:formatCode>General</c:formatCode>
                <c:ptCount val="5"/>
                <c:pt idx="0">
                  <c:v>74.61</c:v>
                </c:pt>
                <c:pt idx="1">
                  <c:v>5.13</c:v>
                </c:pt>
                <c:pt idx="2">
                  <c:v>10.69</c:v>
                </c:pt>
                <c:pt idx="3">
                  <c:v>8.7200000000000006</c:v>
                </c:pt>
                <c:pt idx="4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85E-4544-A915-30170AF91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11416088662894E-2"/>
          <c:y val="0.76746722901975106"/>
          <c:w val="0.9671401772270628"/>
          <c:h val="0.21710827550497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Sheet2!$C$13:$C$20</c:f>
              <c:strCache>
                <c:ptCount val="8"/>
                <c:pt idx="0">
                  <c:v>Nitrogen</c:v>
                </c:pt>
                <c:pt idx="1">
                  <c:v>H2O</c:v>
                </c:pt>
                <c:pt idx="2">
                  <c:v>Oxygen</c:v>
                </c:pt>
                <c:pt idx="3">
                  <c:v>CO2</c:v>
                </c:pt>
                <c:pt idx="4">
                  <c:v>NO</c:v>
                </c:pt>
                <c:pt idx="5">
                  <c:v>CO</c:v>
                </c:pt>
                <c:pt idx="6">
                  <c:v>Hydrogen</c:v>
                </c:pt>
                <c:pt idx="7">
                  <c:v>Methane</c:v>
                </c:pt>
              </c:strCache>
            </c:strRef>
          </c:cat>
          <c:val>
            <c:numRef>
              <c:f>Sheet2!$D$13:$D$20</c:f>
              <c:numCache>
                <c:formatCode>General</c:formatCode>
                <c:ptCount val="8"/>
                <c:pt idx="0">
                  <c:v>68.2</c:v>
                </c:pt>
                <c:pt idx="1">
                  <c:v>16.309999999999999</c:v>
                </c:pt>
                <c:pt idx="2">
                  <c:v>10.119999999999999</c:v>
                </c:pt>
                <c:pt idx="3">
                  <c:v>4.9799999999999995</c:v>
                </c:pt>
                <c:pt idx="4">
                  <c:v>0.33</c:v>
                </c:pt>
                <c:pt idx="5">
                  <c:v>0.04</c:v>
                </c:pt>
                <c:pt idx="6">
                  <c:v>0.02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28-4AA9-8131-444A129FF9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926827583"/>
        <c:axId val="1011723807"/>
      </c:barChart>
      <c:catAx>
        <c:axId val="926827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723807"/>
        <c:crosses val="autoZero"/>
        <c:auto val="1"/>
        <c:lblAlgn val="ctr"/>
        <c:lblOffset val="100"/>
        <c:noMultiLvlLbl val="0"/>
      </c:catAx>
      <c:valAx>
        <c:axId val="1011723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82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46312329597199"/>
          <c:y val="5.9708033624919291E-2"/>
          <c:w val="0.8584902719344506"/>
          <c:h val="0.82381250905417391"/>
        </c:manualLayout>
      </c:layout>
      <c:scatterChart>
        <c:scatterStyle val="lineMarker"/>
        <c:varyColors val="0"/>
        <c:ser>
          <c:idx val="0"/>
          <c:order val="0"/>
          <c:tx>
            <c:v>PW of Cumulative Cashflow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/>
              </a:solidFill>
              <a:ln w="0">
                <a:solidFill>
                  <a:schemeClr val="tx1"/>
                </a:solidFill>
              </a:ln>
              <a:effectLst/>
            </c:spPr>
          </c:marker>
          <c:dPt>
            <c:idx val="15"/>
            <c:marker>
              <c:symbol val="circle"/>
              <c:size val="9"/>
              <c:spPr>
                <a:solidFill>
                  <a:schemeClr val="accent5"/>
                </a:solidFill>
                <a:ln w="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422-4D56-A5C9-BBCFFADF522F}"/>
              </c:ext>
            </c:extLst>
          </c:dPt>
          <c:xVal>
            <c:numRef>
              <c:f>'Cash Flow'!$C$5:$C$26</c:f>
              <c:numCache>
                <c:formatCode>General</c:formatCode>
                <c:ptCount val="2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</c:numCache>
            </c:numRef>
          </c:xVal>
          <c:yVal>
            <c:numRef>
              <c:f>'Cash Flow'!$N$5:$N$26</c:f>
              <c:numCache>
                <c:formatCode>0</c:formatCode>
                <c:ptCount val="22"/>
                <c:pt idx="0" formatCode="General">
                  <c:v>-244203100</c:v>
                </c:pt>
                <c:pt idx="1">
                  <c:v>-219150510.16508159</c:v>
                </c:pt>
                <c:pt idx="2">
                  <c:v>-204745849.15813097</c:v>
                </c:pt>
                <c:pt idx="3">
                  <c:v>-186428515.20991391</c:v>
                </c:pt>
                <c:pt idx="4">
                  <c:v>-166385362.54383218</c:v>
                </c:pt>
                <c:pt idx="5">
                  <c:v>-145969392.84991935</c:v>
                </c:pt>
                <c:pt idx="6">
                  <c:v>-127403815.39116392</c:v>
                </c:pt>
                <c:pt idx="7">
                  <c:v>-110531113.16478968</c:v>
                </c:pt>
                <c:pt idx="8">
                  <c:v>-93121681.921423763</c:v>
                </c:pt>
                <c:pt idx="9">
                  <c:v>-75416763.701897025</c:v>
                </c:pt>
                <c:pt idx="10">
                  <c:v>-59321383.502327263</c:v>
                </c:pt>
                <c:pt idx="11">
                  <c:v>-44689219.684536576</c:v>
                </c:pt>
                <c:pt idx="12">
                  <c:v>-31387252.577454135</c:v>
                </c:pt>
                <c:pt idx="13">
                  <c:v>-19294555.207379185</c:v>
                </c:pt>
                <c:pt idx="14">
                  <c:v>-8301193.9618565068</c:v>
                </c:pt>
                <c:pt idx="15">
                  <c:v>1692770.8068004735</c:v>
                </c:pt>
                <c:pt idx="16">
                  <c:v>10778193.323761364</c:v>
                </c:pt>
                <c:pt idx="17">
                  <c:v>19037668.339180358</c:v>
                </c:pt>
                <c:pt idx="18">
                  <c:v>26546281.98956126</c:v>
                </c:pt>
                <c:pt idx="19">
                  <c:v>33372294.398998439</c:v>
                </c:pt>
                <c:pt idx="20">
                  <c:v>39577760.225759514</c:v>
                </c:pt>
                <c:pt idx="21">
                  <c:v>45219092.795542307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22-4D56-A5C9-BBCFFADF52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479632"/>
        <c:axId val="996758720"/>
      </c:scatterChart>
      <c:valAx>
        <c:axId val="93347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Years</a:t>
                </a:r>
              </a:p>
            </c:rich>
          </c:tx>
          <c:layout>
            <c:manualLayout>
              <c:xMode val="edge"/>
              <c:yMode val="edge"/>
              <c:x val="0.48282617065812833"/>
              <c:y val="0.93600000000000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758720"/>
        <c:crosses val="autoZero"/>
        <c:crossBetween val="midCat"/>
      </c:valAx>
      <c:valAx>
        <c:axId val="99675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PW of Cumulative Cashflow (Millions $)</a:t>
                </a:r>
              </a:p>
            </c:rich>
          </c:tx>
          <c:layout>
            <c:manualLayout>
              <c:xMode val="edge"/>
              <c:yMode val="edge"/>
              <c:x val="1.9597544457194958E-3"/>
              <c:y val="0.116356741497409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3479632"/>
        <c:crosses val="autoZero"/>
        <c:crossBetween val="midCat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04884-71D5-41C2-BB05-0A88650AB61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3A300-2095-49FF-9743-98FA0DF37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99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7109-401E-47B9-AE47-8002B56ECA19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9E9B3-F9A9-4AE7-A88B-8EEED4936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9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141.8</a:t>
            </a:r>
            <a:r>
              <a:rPr lang="en-US" baseline="0" dirty="0"/>
              <a:t> Acre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9E9B3-F9A9-4AE7-A88B-8EEED49367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66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E9B3-F9A9-4AE7-A88B-8EEED49367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7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8368-E06B-441D-9EF1-CCB47EC64B86}" type="datetime1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6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00E8-15BD-4633-A9F1-0879F769ECEF}" type="datetime1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44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DBF8830-53F4-4F2A-8915-C77E87AD3DB6}" type="datetime1">
              <a:rPr lang="en-US" smtClean="0"/>
              <a:t>22-Feb-21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6082" y="6311900"/>
            <a:ext cx="690074" cy="454028"/>
          </a:xfrm>
        </p:spPr>
        <p:txBody>
          <a:bodyPr/>
          <a:lstStyle/>
          <a:p>
            <a:fld id="{C6B94568-6FBB-409B-A402-D0A00605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95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3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94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73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1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62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6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E621-DEBC-4B21-8810-92A582EF52EF}" type="datetime1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45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248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05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2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EA87-4F34-4256-BD89-6851107C5317}" type="datetime1">
              <a:rPr lang="en-US" smtClean="0"/>
              <a:t>22-Feb-21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0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17BB3-4E56-4B62-B21D-1E3FF50CA53A}" type="datetime1">
              <a:rPr lang="en-US" smtClean="0"/>
              <a:t>22-Feb-21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F8830-53F4-4F2A-8915-C77E87AD3DB6}" type="datetime1">
              <a:rPr lang="en-US" smtClean="0"/>
              <a:t>22-Feb-21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A4803-5326-49C4-BBE6-B7204A3F2D04}" type="datetime1">
              <a:rPr lang="en-US" smtClean="0"/>
              <a:t>22-Feb-21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7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1896-D903-4BB6-AB30-E9DA8A8DE2B8}" type="datetime1">
              <a:rPr lang="en-US" smtClean="0"/>
              <a:t>22-Feb-21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5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942B3-B066-4ABE-9C83-F2727A09A297}" type="datetime1">
              <a:rPr lang="en-US" smtClean="0"/>
              <a:t>22-Feb-21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35E2C-C6D7-41AA-BD74-FD43A7DB5FF8}" type="datetime1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1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D7007-A151-4A1F-BA5F-C57D54611DF4}" type="datetime1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082" y="6311900"/>
            <a:ext cx="690074" cy="4540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Brandon Grotesque Medium" panose="020B0603020203060202" pitchFamily="34" charset="0"/>
              </a:defRPr>
            </a:lvl1pPr>
          </a:lstStyle>
          <a:p>
            <a:fld id="{C6B94568-6FBB-409B-A402-D0A00605F8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43E0C-01D5-444D-AA56-1463F7B7D082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9128F-DA94-417D-A9FF-1F06D509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5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randon Grotesque Light" panose="020B0303020203060202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randon Grotesque Regular" panose="020B0503020203060202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randon Grotesque Regular" panose="020B0503020203060202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randon Grotesque Regular" panose="020B0503020203060202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randon Grotesque Regular" panose="020B0503020203060202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randon Grotesque Regular" panose="020B0503020203060202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5C630E-F25E-43C7-B38B-143BBE25E869}"/>
              </a:ext>
            </a:extLst>
          </p:cNvPr>
          <p:cNvSpPr/>
          <p:nvPr/>
        </p:nvSpPr>
        <p:spPr>
          <a:xfrm>
            <a:off x="4572000" y="-1"/>
            <a:ext cx="457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0A03B-1DE4-450A-9E78-97F3F867D164}"/>
              </a:ext>
            </a:extLst>
          </p:cNvPr>
          <p:cNvSpPr txBox="1"/>
          <p:nvPr/>
        </p:nvSpPr>
        <p:spPr>
          <a:xfrm>
            <a:off x="6072880" y="449589"/>
            <a:ext cx="281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 presentation on the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CBCBF-87C3-4801-9C2F-491D74A69156}"/>
              </a:ext>
            </a:extLst>
          </p:cNvPr>
          <p:cNvSpPr txBox="1"/>
          <p:nvPr/>
        </p:nvSpPr>
        <p:spPr>
          <a:xfrm>
            <a:off x="4572000" y="1366897"/>
            <a:ext cx="431466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Brandon Grotesque Bold" panose="020B0803020203060202" pitchFamily="34" charset="0"/>
              </a:rPr>
              <a:t>Designing a 130 MW IGCC Power Plant with Carbon Capture</a:t>
            </a:r>
            <a:endParaRPr lang="en-US" sz="28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299E0-0F97-4AF4-88E1-CDCF07078099}"/>
              </a:ext>
            </a:extLst>
          </p:cNvPr>
          <p:cNvSpPr txBox="1"/>
          <p:nvPr/>
        </p:nvSpPr>
        <p:spPr>
          <a:xfrm>
            <a:off x="4572000" y="4473475"/>
            <a:ext cx="4314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Md </a:t>
            </a:r>
            <a:r>
              <a:rPr lang="en-US" dirty="0" err="1">
                <a:solidFill>
                  <a:schemeClr val="bg1"/>
                </a:solidFill>
              </a:rPr>
              <a:t>Tariful</a:t>
            </a:r>
            <a:r>
              <a:rPr lang="en-US" dirty="0">
                <a:solidFill>
                  <a:schemeClr val="bg1"/>
                </a:solidFill>
              </a:rPr>
              <a:t> Islam    1502015</a:t>
            </a:r>
          </a:p>
          <a:p>
            <a:pPr algn="r"/>
            <a:r>
              <a:rPr lang="en-US" dirty="0" err="1">
                <a:solidFill>
                  <a:schemeClr val="bg1"/>
                </a:solidFill>
              </a:rPr>
              <a:t>Mahbub</a:t>
            </a:r>
            <a:r>
              <a:rPr lang="en-US" dirty="0">
                <a:solidFill>
                  <a:schemeClr val="bg1"/>
                </a:solidFill>
              </a:rPr>
              <a:t> Chowdhury    1502016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Suprio Kamal   1502026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MD. Shahriar Hossain   1502033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Dept. of Chemical Engineering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BUET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1ot84d15upn515nkeh3azul2.wpengine.netdna-cdn.com/wp-content/uploads/2015/06/kemper-1-1140x64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7" r="12403"/>
          <a:stretch/>
        </p:blipFill>
        <p:spPr bwMode="auto">
          <a:xfrm>
            <a:off x="-12700" y="-1"/>
            <a:ext cx="4584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087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C822F-54CD-4AED-AF2B-11F5775B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3E5A0D-E4C2-4932-952D-708A83A005F2}"/>
              </a:ext>
            </a:extLst>
          </p:cNvPr>
          <p:cNvGrpSpPr/>
          <p:nvPr/>
        </p:nvGrpSpPr>
        <p:grpSpPr>
          <a:xfrm>
            <a:off x="507655" y="515819"/>
            <a:ext cx="478754" cy="478754"/>
            <a:chOff x="7467600" y="914400"/>
            <a:chExt cx="381000" cy="381000"/>
          </a:xfrm>
          <a:solidFill>
            <a:schemeClr val="accent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E0CC302-8573-498B-8B08-E7CB55B7B828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6EA84-F89B-42E7-A416-4E27F359C1AA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83F53F-B73C-46A4-8B73-7726F4D814B6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47384E-6D9A-498B-B274-E98345E2A625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182" y="2257425"/>
            <a:ext cx="867635" cy="8676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837E7A-AF80-46C0-900C-54FF1F6B36CF}"/>
              </a:ext>
            </a:extLst>
          </p:cNvPr>
          <p:cNvSpPr txBox="1"/>
          <p:nvPr/>
        </p:nvSpPr>
        <p:spPr>
          <a:xfrm>
            <a:off x="1167618" y="467409"/>
            <a:ext cx="731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Location : Geography</a:t>
            </a:r>
            <a:endParaRPr lang="en-US" sz="36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9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98" y="1"/>
            <a:ext cx="12344398" cy="69437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C822F-54CD-4AED-AF2B-11F5775B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11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3E5A0D-E4C2-4932-952D-708A83A005F2}"/>
              </a:ext>
            </a:extLst>
          </p:cNvPr>
          <p:cNvGrpSpPr/>
          <p:nvPr/>
        </p:nvGrpSpPr>
        <p:grpSpPr>
          <a:xfrm>
            <a:off x="507655" y="515819"/>
            <a:ext cx="478754" cy="478754"/>
            <a:chOff x="7467600" y="914400"/>
            <a:chExt cx="381000" cy="381000"/>
          </a:xfrm>
          <a:solidFill>
            <a:schemeClr val="accent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E0CC302-8573-498B-8B08-E7CB55B7B828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6EA84-F89B-42E7-A416-4E27F359C1AA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83F53F-B73C-46A4-8B73-7726F4D814B6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47384E-6D9A-498B-B274-E98345E2A625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837E7A-AF80-46C0-900C-54FF1F6B36CF}"/>
              </a:ext>
            </a:extLst>
          </p:cNvPr>
          <p:cNvSpPr txBox="1"/>
          <p:nvPr/>
        </p:nvSpPr>
        <p:spPr>
          <a:xfrm>
            <a:off x="1082158" y="467409"/>
            <a:ext cx="731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Location : Geography</a:t>
            </a:r>
            <a:endParaRPr lang="en-US" sz="36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98" y="1"/>
            <a:ext cx="12344398" cy="69437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32" y="4772025"/>
            <a:ext cx="867635" cy="8676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523998" y="0"/>
            <a:ext cx="12344398" cy="6943725"/>
          </a:xfrm>
          <a:prstGeom prst="rect">
            <a:avLst/>
          </a:prstGeom>
          <a:solidFill>
            <a:srgbClr val="000000">
              <a:alpha val="5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683FB8-4EDD-4728-BB9B-4C344361FA34}"/>
              </a:ext>
            </a:extLst>
          </p:cNvPr>
          <p:cNvSpPr/>
          <p:nvPr/>
        </p:nvSpPr>
        <p:spPr>
          <a:xfrm>
            <a:off x="1545966" y="2711705"/>
            <a:ext cx="63912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randon Grotesque Medium" panose="020B0603020203060202" pitchFamily="34" charset="0"/>
              </a:rPr>
              <a:t>Near the major dumping site for Dhaka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randon Grotesque Medium" panose="020B0603020203060202" pitchFamily="34" charset="0"/>
              </a:rPr>
              <a:t>Flat terrain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randon Grotesque Medium" panose="020B0603020203060202" pitchFamily="34" charset="0"/>
              </a:rPr>
              <a:t>Beside </a:t>
            </a:r>
            <a:r>
              <a:rPr lang="en-US" sz="2800" dirty="0" err="1">
                <a:solidFill>
                  <a:schemeClr val="bg1"/>
                </a:solidFill>
                <a:latin typeface="Brandon Grotesque Medium" panose="020B0603020203060202" pitchFamily="34" charset="0"/>
              </a:rPr>
              <a:t>Buriganga</a:t>
            </a:r>
            <a:r>
              <a:rPr lang="en-US" sz="2800" dirty="0">
                <a:solidFill>
                  <a:schemeClr val="bg1"/>
                </a:solidFill>
                <a:latin typeface="Brandon Grotesque Medium" panose="020B0603020203060202" pitchFamily="34" charset="0"/>
              </a:rPr>
              <a:t>, facilitating shipping</a:t>
            </a:r>
          </a:p>
          <a:p>
            <a:endParaRPr lang="en-US" sz="2800" dirty="0">
              <a:solidFill>
                <a:schemeClr val="bg1"/>
              </a:solidFill>
              <a:latin typeface="Brandon Grotesque Medium" panose="020B0603020203060202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34292" y="2951946"/>
            <a:ext cx="2176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Almost </a:t>
            </a:r>
            <a:r>
              <a:rPr lang="en-US" sz="3200" dirty="0"/>
              <a:t>10 km </a:t>
            </a:r>
          </a:p>
          <a:p>
            <a:r>
              <a:rPr lang="en-US" sz="2400" dirty="0"/>
              <a:t>from </a:t>
            </a:r>
            <a:r>
              <a:rPr lang="en-US" sz="2400" dirty="0" err="1"/>
              <a:t>Matuail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413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uiExpand="1" build="p"/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C178F-1CDA-4E7A-9680-92D5D285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12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E5A0D-E4C2-4932-952D-708A83A005F2}"/>
              </a:ext>
            </a:extLst>
          </p:cNvPr>
          <p:cNvGrpSpPr/>
          <p:nvPr/>
        </p:nvGrpSpPr>
        <p:grpSpPr>
          <a:xfrm>
            <a:off x="507655" y="515819"/>
            <a:ext cx="478754" cy="478754"/>
            <a:chOff x="7467600" y="914400"/>
            <a:chExt cx="381000" cy="381000"/>
          </a:xfrm>
          <a:solidFill>
            <a:schemeClr val="accent6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0CC302-8573-498B-8B08-E7CB55B7B828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86EA84-F89B-42E7-A416-4E27F359C1AA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83F53F-B73C-46A4-8B73-7726F4D814B6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47384E-6D9A-498B-B274-E98345E2A625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B837E7A-AF80-46C0-900C-54FF1F6B36CF}"/>
              </a:ext>
            </a:extLst>
          </p:cNvPr>
          <p:cNvSpPr txBox="1"/>
          <p:nvPr/>
        </p:nvSpPr>
        <p:spPr>
          <a:xfrm>
            <a:off x="1167618" y="467409"/>
            <a:ext cx="731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Location : Meteorology 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683FB8-4EDD-4728-BB9B-4C344361FA34}"/>
              </a:ext>
            </a:extLst>
          </p:cNvPr>
          <p:cNvSpPr/>
          <p:nvPr/>
        </p:nvSpPr>
        <p:spPr>
          <a:xfrm>
            <a:off x="1167618" y="1889761"/>
            <a:ext cx="63912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Temperature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Humidity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Wind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Rainfall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664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7" y="1449844"/>
            <a:ext cx="7569401" cy="50890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C178F-1CDA-4E7A-9680-92D5D285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13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E5A0D-E4C2-4932-952D-708A83A005F2}"/>
              </a:ext>
            </a:extLst>
          </p:cNvPr>
          <p:cNvGrpSpPr/>
          <p:nvPr/>
        </p:nvGrpSpPr>
        <p:grpSpPr>
          <a:xfrm>
            <a:off x="507655" y="515819"/>
            <a:ext cx="478754" cy="478754"/>
            <a:chOff x="7467600" y="914400"/>
            <a:chExt cx="381000" cy="381000"/>
          </a:xfrm>
          <a:solidFill>
            <a:schemeClr val="accent6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0CC302-8573-498B-8B08-E7CB55B7B828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86EA84-F89B-42E7-A416-4E27F359C1AA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83F53F-B73C-46A4-8B73-7726F4D814B6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47384E-6D9A-498B-B274-E98345E2A625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B837E7A-AF80-46C0-900C-54FF1F6B36CF}"/>
              </a:ext>
            </a:extLst>
          </p:cNvPr>
          <p:cNvSpPr txBox="1"/>
          <p:nvPr/>
        </p:nvSpPr>
        <p:spPr>
          <a:xfrm>
            <a:off x="1167618" y="467409"/>
            <a:ext cx="731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Location : Temperature</a:t>
            </a: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6251108" y="1356106"/>
            <a:ext cx="2235401" cy="695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High temperature at April-September </a:t>
            </a:r>
          </a:p>
          <a:p>
            <a:r>
              <a:rPr lang="en-US" sz="1400" dirty="0"/>
              <a:t>Lowest at November-February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4978537" y="2626559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600" dirty="0"/>
              <a:t>Max average yearly temperature = </a:t>
            </a:r>
            <a:r>
              <a:rPr lang="en-US" sz="1600" dirty="0">
                <a:solidFill>
                  <a:schemeClr val="accent3"/>
                </a:solidFill>
              </a:rPr>
              <a:t>35</a:t>
            </a:r>
            <a:r>
              <a:rPr lang="en-US" sz="1600" baseline="30000" dirty="0">
                <a:solidFill>
                  <a:schemeClr val="accent3"/>
                </a:solidFill>
              </a:rPr>
              <a:t>o</a:t>
            </a:r>
            <a:r>
              <a:rPr lang="en-US" sz="1600" dirty="0">
                <a:solidFill>
                  <a:schemeClr val="accent3"/>
                </a:solidFill>
              </a:rPr>
              <a:t>C</a:t>
            </a:r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Min average yearly temperature = </a:t>
            </a:r>
            <a:r>
              <a:rPr lang="en-US" sz="1600" dirty="0">
                <a:solidFill>
                  <a:schemeClr val="accent1"/>
                </a:solidFill>
              </a:rPr>
              <a:t>20</a:t>
            </a:r>
            <a:r>
              <a:rPr lang="en-US" sz="1600" baseline="30000" dirty="0">
                <a:solidFill>
                  <a:schemeClr val="accent1"/>
                </a:solidFill>
              </a:rPr>
              <a:t>o</a:t>
            </a:r>
            <a:r>
              <a:rPr lang="en-US" sz="1600" dirty="0">
                <a:solidFill>
                  <a:schemeClr val="accent1"/>
                </a:solidFill>
              </a:rPr>
              <a:t>C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86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C178F-1CDA-4E7A-9680-92D5D285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14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E5A0D-E4C2-4932-952D-708A83A005F2}"/>
              </a:ext>
            </a:extLst>
          </p:cNvPr>
          <p:cNvGrpSpPr/>
          <p:nvPr/>
        </p:nvGrpSpPr>
        <p:grpSpPr>
          <a:xfrm>
            <a:off x="507655" y="515819"/>
            <a:ext cx="478754" cy="478754"/>
            <a:chOff x="7467600" y="914400"/>
            <a:chExt cx="381000" cy="381000"/>
          </a:xfrm>
          <a:solidFill>
            <a:schemeClr val="accent6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0CC302-8573-498B-8B08-E7CB55B7B828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86EA84-F89B-42E7-A416-4E27F359C1AA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83F53F-B73C-46A4-8B73-7726F4D814B6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47384E-6D9A-498B-B274-E98345E2A625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B837E7A-AF80-46C0-900C-54FF1F6B36CF}"/>
              </a:ext>
            </a:extLst>
          </p:cNvPr>
          <p:cNvSpPr txBox="1"/>
          <p:nvPr/>
        </p:nvSpPr>
        <p:spPr>
          <a:xfrm>
            <a:off x="1167618" y="467409"/>
            <a:ext cx="731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Location : Average Humidity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55" y="1470006"/>
            <a:ext cx="8267599" cy="484189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6251108" y="1356106"/>
            <a:ext cx="2235401" cy="695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Varies from 75% to 40%</a:t>
            </a:r>
          </a:p>
          <a:p>
            <a:r>
              <a:rPr lang="en-US" sz="1400" dirty="0"/>
              <a:t>Average at 60%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8343404" y="2971606"/>
            <a:ext cx="604043" cy="19935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6"/>
                </a:solidFill>
              </a:rPr>
              <a:t>75%</a:t>
            </a:r>
          </a:p>
          <a:p>
            <a:pPr marL="0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3"/>
                </a:solidFill>
              </a:rPr>
              <a:t>50%</a:t>
            </a:r>
          </a:p>
          <a:p>
            <a:pPr marL="0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1924042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55" y="822372"/>
            <a:ext cx="8224684" cy="53744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C178F-1CDA-4E7A-9680-92D5D285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15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E5A0D-E4C2-4932-952D-708A83A005F2}"/>
              </a:ext>
            </a:extLst>
          </p:cNvPr>
          <p:cNvGrpSpPr/>
          <p:nvPr/>
        </p:nvGrpSpPr>
        <p:grpSpPr>
          <a:xfrm>
            <a:off x="507655" y="515819"/>
            <a:ext cx="478754" cy="478754"/>
            <a:chOff x="7467600" y="914400"/>
            <a:chExt cx="381000" cy="381000"/>
          </a:xfrm>
          <a:solidFill>
            <a:schemeClr val="accent6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0CC302-8573-498B-8B08-E7CB55B7B828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86EA84-F89B-42E7-A416-4E27F359C1AA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83F53F-B73C-46A4-8B73-7726F4D814B6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47384E-6D9A-498B-B274-E98345E2A625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B837E7A-AF80-46C0-900C-54FF1F6B36CF}"/>
              </a:ext>
            </a:extLst>
          </p:cNvPr>
          <p:cNvSpPr txBox="1"/>
          <p:nvPr/>
        </p:nvSpPr>
        <p:spPr>
          <a:xfrm>
            <a:off x="1167618" y="467409"/>
            <a:ext cx="731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Location : Wind Speed</a:t>
            </a:r>
          </a:p>
        </p:txBody>
      </p:sp>
    </p:spTree>
    <p:extLst>
      <p:ext uri="{BB962C8B-B14F-4D97-AF65-F5344CB8AC3E}">
        <p14:creationId xmlns:p14="http://schemas.microsoft.com/office/powerpoint/2010/main" val="160611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C178F-1CDA-4E7A-9680-92D5D285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E5A0D-E4C2-4932-952D-708A83A005F2}"/>
              </a:ext>
            </a:extLst>
          </p:cNvPr>
          <p:cNvGrpSpPr/>
          <p:nvPr/>
        </p:nvGrpSpPr>
        <p:grpSpPr>
          <a:xfrm>
            <a:off x="507655" y="515819"/>
            <a:ext cx="478754" cy="478754"/>
            <a:chOff x="7467600" y="914400"/>
            <a:chExt cx="381000" cy="381000"/>
          </a:xfrm>
          <a:solidFill>
            <a:schemeClr val="accent6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0CC302-8573-498B-8B08-E7CB55B7B828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86EA84-F89B-42E7-A416-4E27F359C1AA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83F53F-B73C-46A4-8B73-7726F4D814B6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47384E-6D9A-498B-B274-E98345E2A625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B837E7A-AF80-46C0-900C-54FF1F6B36CF}"/>
              </a:ext>
            </a:extLst>
          </p:cNvPr>
          <p:cNvSpPr txBox="1"/>
          <p:nvPr/>
        </p:nvSpPr>
        <p:spPr>
          <a:xfrm>
            <a:off x="1167618" y="467409"/>
            <a:ext cx="731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Location : Rainfall 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" y="1209490"/>
            <a:ext cx="8515095" cy="4932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45190" y="2297037"/>
            <a:ext cx="40413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Average annual rainfall = 2148 mm</a:t>
            </a:r>
            <a:endParaRPr lang="en-US" sz="16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Maximum monthly rainfall = 373.1 mm</a:t>
            </a:r>
            <a:endParaRPr lang="en-US" sz="16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Average monthly rainfall = 179 mm</a:t>
            </a:r>
            <a:endParaRPr lang="en-US" sz="16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52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0269" y="1437950"/>
                <a:ext cx="3886200" cy="480929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/>
                  <a:t>Diameter: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Using Sherwood chart,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= 0.42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</a:t>
                </a:r>
                <a:r>
                  <a:rPr lang="en-US" baseline="30000" dirty="0"/>
                  <a:t>2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0.3 ×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. 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= 39</a:t>
                </a:r>
              </a:p>
              <a:p>
                <a:r>
                  <a:rPr lang="en-US" dirty="0"/>
                  <a:t>G = 6.23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</a:t>
                </a:r>
                <a:r>
                  <a:rPr lang="en-US" baseline="-25000" dirty="0"/>
                  <a:t>C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0.369 ×26.84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6.23</m:t>
                        </m:r>
                      </m:den>
                    </m:f>
                  </m:oMath>
                </a14:m>
                <a:r>
                  <a:rPr lang="en-US" dirty="0"/>
                  <a:t> = 1.58 m</a:t>
                </a:r>
                <a:r>
                  <a:rPr lang="en-US" baseline="30000" dirty="0"/>
                  <a:t>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Diameter, D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π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=1.41m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0269" y="1437950"/>
                <a:ext cx="3886200" cy="4809290"/>
              </a:xfrm>
              <a:blipFill>
                <a:blip r:embed="rId2"/>
                <a:stretch>
                  <a:fillRect l="-2038" t="-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0" y="1437950"/>
                <a:ext cx="3886200" cy="452589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/>
                  <a:t>Height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For D&gt;0.55m, HETP=D</a:t>
                </a:r>
                <a:r>
                  <a:rPr lang="en-US" baseline="30000" dirty="0"/>
                  <a:t>0.3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HETP = 1.41</a:t>
                </a:r>
                <a:r>
                  <a:rPr lang="en-US" baseline="30000" dirty="0"/>
                  <a:t>3</a:t>
                </a:r>
                <a:r>
                  <a:rPr lang="en-US" dirty="0"/>
                  <a:t> = 1.11 m = 49 inch </a:t>
                </a:r>
              </a:p>
              <a:p>
                <a:pPr marL="0" indent="0">
                  <a:buNone/>
                </a:pPr>
                <a:r>
                  <a:rPr lang="en-US" dirty="0"/>
                  <a:t>Again, HETP = K</a:t>
                </a:r>
                <a:r>
                  <a:rPr lang="en-US" baseline="-25000" dirty="0"/>
                  <a:t>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baseline="-25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aseline="-2500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sSub>
                          <m:sSubPr>
                            <m:ctrlPr>
                              <a:rPr lang="en-US" i="1" baseline="-250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aseline="-250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Height, Z = 7m </a:t>
                </a:r>
              </a:p>
              <a:p>
                <a:r>
                  <a:rPr lang="en-US" dirty="0"/>
                  <a:t>12% extra space is provided above the packing for necessary attachments</a:t>
                </a:r>
              </a:p>
              <a:p>
                <a:r>
                  <a:rPr lang="en-US" dirty="0"/>
                  <a:t> 10% extra space required at the beneath of packing for liquid holdup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0" y="1437950"/>
                <a:ext cx="3886200" cy="4525890"/>
              </a:xfrm>
              <a:blipFill>
                <a:blip r:embed="rId3"/>
                <a:stretch>
                  <a:fillRect l="-2038" t="-2695" r="-3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77F39BD-CF86-4F60-AABB-2470D48D717E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B57890-E36D-4E73-83C1-AFE0829347F6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8499BA-83F9-4A38-B52C-568EF18BD829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F8851F5-E240-4DFD-8B28-8B7E7CCDB4F5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A0BD2D-89AD-4A10-A9D2-1F89F2E5EC8A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648FF4-B1FA-412D-B251-40D5280D5E68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Design: CO</a:t>
            </a:r>
            <a:r>
              <a:rPr lang="en-US" sz="2800" baseline="-25000" dirty="0"/>
              <a:t>2</a:t>
            </a:r>
            <a:r>
              <a:rPr lang="en-US" sz="2800" dirty="0"/>
              <a:t> Capture Stripper Column</a:t>
            </a:r>
          </a:p>
        </p:txBody>
      </p:sp>
    </p:spTree>
    <p:extLst>
      <p:ext uri="{BB962C8B-B14F-4D97-AF65-F5344CB8AC3E}">
        <p14:creationId xmlns:p14="http://schemas.microsoft.com/office/powerpoint/2010/main" val="29973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356014"/>
                <a:ext cx="3886200" cy="5006686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u="sng" dirty="0"/>
                  <a:t>Thickness calculation</a:t>
                </a:r>
              </a:p>
              <a:p>
                <a:pPr marL="0" indent="0">
                  <a:buNone/>
                </a:pPr>
                <a:r>
                  <a:rPr lang="en-US" sz="1800" dirty="0"/>
                  <a:t>For temperature 103°C = 220°F</a:t>
                </a:r>
              </a:p>
              <a:p>
                <a:pPr marL="0" indent="0">
                  <a:buNone/>
                </a:pPr>
                <a:r>
                  <a:rPr lang="en-US" sz="1800" dirty="0"/>
                  <a:t>Operating fluid is MEA solution.</a:t>
                </a:r>
              </a:p>
              <a:p>
                <a:pPr marL="0" indent="0">
                  <a:buNone/>
                </a:pPr>
                <a:r>
                  <a:rPr lang="en-US" sz="1800" dirty="0"/>
                  <a:t>Carbon steel is chosen</a:t>
                </a:r>
              </a:p>
              <a:p>
                <a:pPr marL="0" indent="0">
                  <a:buNone/>
                </a:pPr>
                <a:r>
                  <a:rPr lang="en-US" sz="1800" dirty="0"/>
                  <a:t>Corrosion allowance ,C=3 mm</a:t>
                </a:r>
              </a:p>
              <a:p>
                <a:pPr marL="0" indent="0">
                  <a:buNone/>
                </a:pPr>
                <a:r>
                  <a:rPr lang="en-US" sz="1800" dirty="0"/>
                  <a:t>	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𝐼𝐷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𝑆𝐸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−0.6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1800" dirty="0"/>
                  <a:t>+C</a:t>
                </a:r>
              </a:p>
              <a:p>
                <a:pPr marL="0" indent="0">
                  <a:buNone/>
                </a:pPr>
                <a:r>
                  <a:rPr lang="en-US" sz="1800" dirty="0"/>
                  <a:t>Thickness, t= 1.14 inch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b="1" u="sng" dirty="0"/>
                  <a:t>Vessel internals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Liquid distributor</a:t>
                </a:r>
              </a:p>
              <a:p>
                <a:pPr marL="0" indent="0">
                  <a:buNone/>
                </a:pPr>
                <a:r>
                  <a:rPr lang="en-US" sz="1800" dirty="0"/>
                  <a:t>Flash Plate Diameter = 3.64 </a:t>
                </a:r>
                <a:r>
                  <a:rPr lang="en-US" sz="1800" dirty="0" err="1"/>
                  <a:t>ft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Number of holes required=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104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Hole diameter=0.5 in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356014"/>
                <a:ext cx="3886200" cy="5006686"/>
              </a:xfrm>
              <a:blipFill>
                <a:blip r:embed="rId2"/>
                <a:stretch>
                  <a:fillRect l="-1254" t="-973" b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56014"/>
            <a:ext cx="3886200" cy="500668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Liquid Redistributor</a:t>
            </a:r>
          </a:p>
          <a:p>
            <a:pPr marL="0" indent="0">
              <a:buNone/>
            </a:pPr>
            <a:r>
              <a:rPr lang="en-US" sz="1800" dirty="0"/>
              <a:t>For random packing Liquid redistributor is required at 3D distance interval </a:t>
            </a:r>
          </a:p>
          <a:p>
            <a:pPr marL="0" indent="0">
              <a:buNone/>
            </a:pPr>
            <a:r>
              <a:rPr lang="en-US" sz="1800" dirty="0"/>
              <a:t>Number of liquid distributor =2</a:t>
            </a:r>
          </a:p>
          <a:p>
            <a:pPr marL="0" indent="0">
              <a:buNone/>
            </a:pPr>
            <a:endParaRPr lang="en-US" sz="1800" dirty="0"/>
          </a:p>
          <a:p>
            <a:pPr marL="0" lvl="2" indent="0">
              <a:spcBef>
                <a:spcPts val="750"/>
              </a:spcBef>
              <a:buNone/>
            </a:pPr>
            <a:r>
              <a:rPr lang="en-US" sz="1800" b="1" u="sng" dirty="0"/>
              <a:t>Weight of the Tower Calculation</a:t>
            </a:r>
          </a:p>
          <a:p>
            <a:r>
              <a:rPr lang="en-US" sz="1800" dirty="0"/>
              <a:t>Maximum  weight of tower, </a:t>
            </a:r>
            <a:r>
              <a:rPr lang="en-US" sz="1800" dirty="0" err="1"/>
              <a:t>Wmax</a:t>
            </a:r>
            <a:r>
              <a:rPr lang="en-US" sz="1800" dirty="0"/>
              <a:t> = </a:t>
            </a:r>
            <a:r>
              <a:rPr lang="en-US" sz="1800" dirty="0" err="1"/>
              <a:t>Ws</a:t>
            </a:r>
            <a:r>
              <a:rPr lang="en-US" sz="1800" dirty="0"/>
              <a:t> + W</a:t>
            </a:r>
            <a:r>
              <a:rPr lang="en-US" sz="1800" baseline="-25000" dirty="0"/>
              <a:t>T</a:t>
            </a:r>
            <a:r>
              <a:rPr lang="en-US" sz="1800" dirty="0"/>
              <a:t> + </a:t>
            </a:r>
            <a:r>
              <a:rPr lang="en-US" sz="1800" dirty="0" err="1"/>
              <a:t>Wa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Where,</a:t>
            </a:r>
          </a:p>
          <a:p>
            <a:pPr marL="0" indent="0">
              <a:buNone/>
            </a:pPr>
            <a:r>
              <a:rPr lang="en-US" sz="1800" dirty="0" err="1"/>
              <a:t>Ws</a:t>
            </a:r>
            <a:r>
              <a:rPr lang="en-US" sz="1800" dirty="0"/>
              <a:t>= Shell Weight </a:t>
            </a:r>
          </a:p>
          <a:p>
            <a:pPr marL="0" indent="0">
              <a:buNone/>
            </a:pPr>
            <a:r>
              <a:rPr lang="en-US" sz="1800" dirty="0"/>
              <a:t>W</a:t>
            </a:r>
            <a:r>
              <a:rPr lang="en-US" sz="1800" baseline="-25000" dirty="0"/>
              <a:t>T </a:t>
            </a:r>
            <a:r>
              <a:rPr lang="en-US" sz="1800" dirty="0"/>
              <a:t>= Weight of shell during water test</a:t>
            </a:r>
          </a:p>
          <a:p>
            <a:pPr marL="0" indent="0">
              <a:buNone/>
            </a:pPr>
            <a:r>
              <a:rPr lang="en-US" sz="1800" dirty="0" err="1"/>
              <a:t>Wa</a:t>
            </a:r>
            <a:r>
              <a:rPr lang="en-US" sz="1800" dirty="0"/>
              <a:t> =Weight of attachment</a:t>
            </a:r>
            <a:endParaRPr lang="en-US" sz="1800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Wmax</a:t>
            </a:r>
            <a:r>
              <a:rPr lang="en-US" sz="1800" dirty="0"/>
              <a:t>=55807 kg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F11A4-C29E-4144-B266-0078CFB2BF54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F219831-9390-4535-89BE-00A26A10C949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557577-C9D0-4585-8C7E-DF624D695F95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380704-BD73-4473-A0EE-B6358B9131EA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48FBEF-C824-45DF-A528-66F55D359D04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76A92FB-56C1-445C-9EA3-7DB45EC9FAFC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Design: CO</a:t>
            </a:r>
            <a:r>
              <a:rPr lang="en-US" sz="2800" baseline="-25000" dirty="0"/>
              <a:t>2</a:t>
            </a:r>
            <a:r>
              <a:rPr lang="en-US" sz="2800" dirty="0"/>
              <a:t> Capture Stripper Column</a:t>
            </a:r>
          </a:p>
        </p:txBody>
      </p:sp>
    </p:spTree>
    <p:extLst>
      <p:ext uri="{BB962C8B-B14F-4D97-AF65-F5344CB8AC3E}">
        <p14:creationId xmlns:p14="http://schemas.microsoft.com/office/powerpoint/2010/main" val="315754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4" y="1741317"/>
            <a:ext cx="4520091" cy="35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1332" y="1700396"/>
            <a:ext cx="4390065" cy="35492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D2A82C9-37BF-4691-BB73-5789B409BF86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68598E6-E003-4680-8572-50653F1D42D2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788FDF-D77E-43FD-B017-8BFAFC1A37C0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1CD849-7742-42C2-9D11-41E0AED9FC61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6D6C74-DF56-4905-B4D1-128FB45DA861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9891BA-6EE5-4E72-88D3-D310C91966EE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Schematic: CO</a:t>
            </a:r>
            <a:r>
              <a:rPr lang="en-US" sz="2800" baseline="-25000" dirty="0"/>
              <a:t>2</a:t>
            </a:r>
            <a:r>
              <a:rPr lang="en-US" sz="2800" dirty="0"/>
              <a:t> Capture Stripper Column</a:t>
            </a:r>
          </a:p>
        </p:txBody>
      </p:sp>
    </p:spTree>
    <p:extLst>
      <p:ext uri="{BB962C8B-B14F-4D97-AF65-F5344CB8AC3E}">
        <p14:creationId xmlns:p14="http://schemas.microsoft.com/office/powerpoint/2010/main" val="1802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ACD52-06B6-4CA7-8F9E-21454A7E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506779" y="515819"/>
            <a:ext cx="478754" cy="478754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167884" y="467409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Project Definition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683FB8-4EDD-4728-BB9B-4C344361FA34}"/>
              </a:ext>
            </a:extLst>
          </p:cNvPr>
          <p:cNvSpPr/>
          <p:nvPr/>
        </p:nvSpPr>
        <p:spPr>
          <a:xfrm>
            <a:off x="794031" y="4230590"/>
            <a:ext cx="63912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Geographical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Meteorological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Raw Material Specification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746156" y="1548780"/>
            <a:ext cx="75088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Brandon Grotesque Light" panose="020B0303020203060202" pitchFamily="34" charset="0"/>
              </a:rPr>
              <a:t>A Municipal Solid Waste (MSW) based Integrated gasification combined cycle (IGCC) power Plant having a capacity of 130MW alongside Carbon capture will be set up on the bank of </a:t>
            </a:r>
            <a:r>
              <a:rPr lang="en-US" sz="2800" dirty="0" err="1">
                <a:latin typeface="Brandon Grotesque Light" panose="020B0303020203060202" pitchFamily="34" charset="0"/>
              </a:rPr>
              <a:t>Buriganga</a:t>
            </a:r>
            <a:r>
              <a:rPr lang="en-US" sz="2800" dirty="0">
                <a:latin typeface="Brandon Grotesque Light" panose="020B0303020203060202" pitchFamily="34" charset="0"/>
              </a:rPr>
              <a:t> river, near the major dumping site of Dhaka.. </a:t>
            </a:r>
            <a:endParaRPr lang="en-US" sz="2400" dirty="0">
              <a:latin typeface="Brandon Grotesque Light" panose="020B03030202030602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6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8300" y="1219200"/>
            <a:ext cx="6267400" cy="48819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AE5D81F-F291-4E28-8FFF-016295446512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0F131E-8D66-4156-B665-617F720266D0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4DD6A3-0AE9-4A88-A376-D4B4C7204FFB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3B967A-0518-4D78-8186-5840D0B730AA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A294A35-EF72-460B-A75A-7B1DE42BD753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AAC423-F92F-4813-A2E3-279BBB974793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P&amp;ID: CO</a:t>
            </a:r>
            <a:r>
              <a:rPr lang="en-US" sz="2800" baseline="-25000" dirty="0"/>
              <a:t>2</a:t>
            </a:r>
            <a:r>
              <a:rPr lang="en-US" sz="2800" dirty="0"/>
              <a:t> Capture Stripper Column</a:t>
            </a:r>
          </a:p>
        </p:txBody>
      </p:sp>
    </p:spTree>
    <p:extLst>
      <p:ext uri="{BB962C8B-B14F-4D97-AF65-F5344CB8AC3E}">
        <p14:creationId xmlns:p14="http://schemas.microsoft.com/office/powerpoint/2010/main" val="3871040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7655" y="1363905"/>
            <a:ext cx="3922644" cy="7686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Conventional Combustion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655" y="2235624"/>
            <a:ext cx="3922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Feedstock is burned completely to produce steam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Electricity is produced through steam turbine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4469014" y="1363905"/>
            <a:ext cx="3922644" cy="7686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Integrated gasification and combined cycle(IGCC)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9014" y="2235624"/>
            <a:ext cx="3922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 is gasified with shortage of 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Impurities are removed before power generation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Syngas produced is the fuel for gas turbine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Syngas cooler and gas turbine exhaust through HRSG make steam for the steam turbine cycle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5100" y="3802720"/>
            <a:ext cx="370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Advantages of IGCC Process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7655" y="4272677"/>
            <a:ext cx="3571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 range of feedstock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 friendly and less pollution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Easier carbon capture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Dense pollutants easy to remove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Less water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69F27B-61FD-41D7-B587-3AE18C5884E1}"/>
              </a:ext>
            </a:extLst>
          </p:cNvPr>
          <p:cNvGrpSpPr/>
          <p:nvPr/>
        </p:nvGrpSpPr>
        <p:grpSpPr>
          <a:xfrm>
            <a:off x="507655" y="515819"/>
            <a:ext cx="478754" cy="478754"/>
            <a:chOff x="7467600" y="914400"/>
            <a:chExt cx="381000" cy="381000"/>
          </a:xfrm>
          <a:solidFill>
            <a:schemeClr val="accent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7B1F7C-18AE-42B6-B5F5-A7655D1DB943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B177B1-FF3A-44A7-95E5-2AB446050F48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6E3070-F879-4881-8706-3F4BB2B95633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A20AEF-07D0-4C72-8BBB-2CED25B741B7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A02E64-2626-483D-861A-EC554C12D19E}"/>
              </a:ext>
            </a:extLst>
          </p:cNvPr>
          <p:cNvSpPr txBox="1"/>
          <p:nvPr/>
        </p:nvSpPr>
        <p:spPr>
          <a:xfrm>
            <a:off x="1167618" y="467409"/>
            <a:ext cx="731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Process Selection</a:t>
            </a:r>
          </a:p>
        </p:txBody>
      </p:sp>
    </p:spTree>
    <p:extLst>
      <p:ext uri="{BB962C8B-B14F-4D97-AF65-F5344CB8AC3E}">
        <p14:creationId xmlns:p14="http://schemas.microsoft.com/office/powerpoint/2010/main" val="2007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ACD52-06B6-4CA7-8F9E-21454A7E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506779" y="515819"/>
            <a:ext cx="478754" cy="478754"/>
            <a:chOff x="7467600" y="914400"/>
            <a:chExt cx="381000" cy="381000"/>
          </a:xfrm>
          <a:solidFill>
            <a:schemeClr val="accent1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167884" y="467409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Process Block Diagram  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94871" y="994995"/>
            <a:ext cx="3061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Feedstock Preparation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85" y="1443969"/>
            <a:ext cx="8669744" cy="486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9182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ACD52-06B6-4CA7-8F9E-21454A7E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23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506779" y="515819"/>
            <a:ext cx="478754" cy="478754"/>
            <a:chOff x="7467600" y="914400"/>
            <a:chExt cx="381000" cy="381000"/>
          </a:xfrm>
          <a:solidFill>
            <a:schemeClr val="accent1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167884" y="467409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Process Block Diagram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4871" y="994995"/>
            <a:ext cx="3061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Overall Process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2" y="1641326"/>
            <a:ext cx="8919412" cy="46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7194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ACD52-06B6-4CA7-8F9E-21454A7E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24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506779" y="515819"/>
            <a:ext cx="478754" cy="478754"/>
            <a:chOff x="7467600" y="914400"/>
            <a:chExt cx="381000" cy="381000"/>
          </a:xfrm>
          <a:solidFill>
            <a:schemeClr val="accent1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167884" y="467409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Process Block Diagram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94871" y="994995"/>
            <a:ext cx="3061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Raw Syngas Cleaning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54" y="1795741"/>
            <a:ext cx="7562392" cy="41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2247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A12674-D324-4F8A-8ED1-C560F6AF51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12439" y="-627671"/>
            <a:ext cx="6319122" cy="86522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25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401119" y="347376"/>
            <a:ext cx="478754" cy="478754"/>
            <a:chOff x="7467600" y="914400"/>
            <a:chExt cx="381000" cy="381000"/>
          </a:xfrm>
          <a:solidFill>
            <a:schemeClr val="accent1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062224" y="298966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Process Flow Diagram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850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668" y="1060568"/>
            <a:ext cx="685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Solvent : 70% MEA</a:t>
            </a:r>
          </a:p>
          <a:p>
            <a:r>
              <a:rPr lang="en-US" dirty="0"/>
              <a:t>Temp: 35</a:t>
            </a:r>
            <a:r>
              <a:rPr lang="en-US" baseline="30000" dirty="0"/>
              <a:t>o</a:t>
            </a:r>
            <a:r>
              <a:rPr lang="en-US" dirty="0"/>
              <a:t> C</a:t>
            </a:r>
          </a:p>
          <a:p>
            <a:r>
              <a:rPr lang="en-US" dirty="0"/>
              <a:t>Pressure 2667 </a:t>
            </a:r>
            <a:r>
              <a:rPr lang="en-US" dirty="0" err="1"/>
              <a:t>KPa</a:t>
            </a:r>
            <a:endParaRPr lang="en-US" dirty="0"/>
          </a:p>
          <a:p>
            <a:r>
              <a:rPr lang="en-US" dirty="0"/>
              <a:t>Material : Carbon Steel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42668" y="2337748"/>
                <a:ext cx="3808563" cy="4715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Diameter Calculation:</a:t>
                </a:r>
              </a:p>
              <a:p>
                <a:r>
                  <a:rPr lang="en-US" dirty="0"/>
                  <a:t>Abscissa of Sherwood chart=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𝐿𝑀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𝑉𝑀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23990×24.32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5736×20.19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21.37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1030−21.37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= 0.7333</a:t>
                </a:r>
              </a:p>
              <a:p>
                <a:r>
                  <a:rPr lang="en-US" dirty="0"/>
                  <a:t>Pressure Drop, ∆P = 0.115 </a:t>
                </a:r>
                <a:r>
                  <a:rPr lang="en-US" dirty="0" err="1"/>
                  <a:t>Fp</a:t>
                </a:r>
                <a:r>
                  <a:rPr lang="en-US" dirty="0"/>
                  <a:t> 0.7</a:t>
                </a:r>
              </a:p>
              <a:p>
                <a:r>
                  <a:rPr lang="en-US" dirty="0"/>
                  <a:t>Ordinate found to be 0.2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sup>
                            </m:sSup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= 0.2</a:t>
                </a:r>
              </a:p>
              <a:p>
                <a:r>
                  <a:rPr lang="en-US" dirty="0"/>
                  <a:t>G(superficial mass flux)  = 10.618 kg/m</a:t>
                </a:r>
                <a:r>
                  <a:rPr lang="en-US" baseline="30000" dirty="0"/>
                  <a:t>2</a:t>
                </a:r>
                <a:r>
                  <a:rPr lang="en-US" dirty="0"/>
                  <a:t>s</a:t>
                </a:r>
              </a:p>
              <a:p>
                <a:r>
                  <a:rPr lang="en-US" dirty="0"/>
                  <a:t>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Ac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D</a:t>
                </a:r>
                <a:r>
                  <a:rPr lang="en-US" baseline="30000" dirty="0"/>
                  <a:t>2 </a:t>
                </a:r>
                <a:endParaRPr lang="en-US" dirty="0"/>
              </a:p>
              <a:p>
                <a:r>
                  <a:rPr lang="en-US" dirty="0"/>
                  <a:t>D = 1.96m = 6.44 </a:t>
                </a:r>
                <a:r>
                  <a:rPr lang="en-US" dirty="0" err="1"/>
                  <a:t>ft</a:t>
                </a:r>
                <a:r>
                  <a:rPr lang="en-US" dirty="0"/>
                  <a:t> = 77.165 inch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68" y="2337748"/>
                <a:ext cx="3808563" cy="4715393"/>
              </a:xfrm>
              <a:prstGeom prst="rect">
                <a:avLst/>
              </a:prstGeom>
              <a:blipFill>
                <a:blip r:embed="rId2"/>
                <a:stretch>
                  <a:fillRect l="-1280" t="-646" r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051489" y="93908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 Calculation:</a:t>
            </a:r>
          </a:p>
          <a:p>
            <a:r>
              <a:rPr lang="en-US" dirty="0"/>
              <a:t>D&gt;.5m</a:t>
            </a:r>
          </a:p>
          <a:p>
            <a:r>
              <a:rPr lang="en-US" dirty="0"/>
              <a:t>HETP=D</a:t>
            </a:r>
            <a:r>
              <a:rPr lang="en-US" baseline="30000" dirty="0"/>
              <a:t>.3</a:t>
            </a:r>
            <a:r>
              <a:rPr lang="en-US" dirty="0"/>
              <a:t> =1.223m</a:t>
            </a:r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2" y="2139411"/>
            <a:ext cx="3607998" cy="2738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72333" y="177590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McCabe Thiele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2334" y="4833388"/>
            <a:ext cx="2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 stages=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5072333" y="5158162"/>
                <a:ext cx="4071667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Calibri" panose="020F0502020204030204" pitchFamily="34" charset="0"/>
                  </a:rPr>
                  <a:t>Height of the packing = HETP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</a:rPr>
                  <a:t> N=7.338m</a:t>
                </a:r>
              </a:p>
              <a:p>
                <a:r>
                  <a:rPr lang="en-US" dirty="0"/>
                  <a:t>Height 8.0718m after overdesign(10%)</a:t>
                </a:r>
              </a:p>
              <a:p>
                <a:r>
                  <a:rPr lang="en-US" dirty="0"/>
                  <a:t>Total Height after extra space 9.847m=32.30ft</a:t>
                </a: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333" y="5158162"/>
                <a:ext cx="4071667" cy="1477328"/>
              </a:xfrm>
              <a:prstGeom prst="rect">
                <a:avLst/>
              </a:prstGeom>
              <a:blipFill>
                <a:blip r:embed="rId4"/>
                <a:stretch>
                  <a:fillRect l="-1198" t="-1653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BE614AF-2410-424D-AAFE-FD272771E8C7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59DECF-B0F2-4266-9EFE-5A2448F9B177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984C8B-48B8-405A-AC88-9964FB532DFC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5FD7BF-A170-4D03-913C-CE769F8446B8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629650-FB9B-4962-A06B-FB16FE7816F1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05B3C03-D4BC-46CD-9A8C-A5D8F72D2C84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Design: CO</a:t>
            </a:r>
            <a:r>
              <a:rPr lang="en-US" sz="2800" baseline="-25000" dirty="0"/>
              <a:t>2</a:t>
            </a:r>
            <a:r>
              <a:rPr lang="en-US" sz="2800" dirty="0"/>
              <a:t> Capture Absorber Column</a:t>
            </a:r>
          </a:p>
        </p:txBody>
      </p:sp>
    </p:spTree>
    <p:extLst>
      <p:ext uri="{BB962C8B-B14F-4D97-AF65-F5344CB8AC3E}">
        <p14:creationId xmlns:p14="http://schemas.microsoft.com/office/powerpoint/2010/main" val="3902239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677" y="1114446"/>
            <a:ext cx="2195423" cy="585667"/>
          </a:xfrm>
        </p:spPr>
        <p:txBody>
          <a:bodyPr>
            <a:normAutofit/>
          </a:bodyPr>
          <a:lstStyle/>
          <a:p>
            <a:r>
              <a:rPr lang="en-US" sz="2000" b="1" dirty="0"/>
              <a:t>Shell </a:t>
            </a:r>
            <a:r>
              <a:rPr lang="en-US" sz="2000" b="1" dirty="0">
                <a:latin typeface="+mn-lt"/>
              </a:rPr>
              <a:t>Thickness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2808" y="1706838"/>
                <a:ext cx="3946584" cy="1522053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800" dirty="0"/>
                  <a:t>ASME Vessel code VIII</a:t>
                </a:r>
              </a:p>
              <a:p>
                <a:pPr algn="l"/>
                <a:r>
                  <a:rPr lang="en-US" sz="1800" dirty="0"/>
                  <a:t> Thickness   </a:t>
                </a:r>
                <a:r>
                  <a:rPr lang="en-US" sz="1800" dirty="0" err="1"/>
                  <a:t>t</a:t>
                </a:r>
                <a:r>
                  <a:rPr lang="en-US" sz="1800" baseline="-25000" dirty="0" err="1"/>
                  <a:t>S</a:t>
                </a:r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𝐼𝐷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𝑆𝐸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−0.6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1800" dirty="0"/>
                  <a:t>+C=2.02 inch</a:t>
                </a:r>
              </a:p>
              <a:p>
                <a:pPr algn="l"/>
                <a:r>
                  <a:rPr lang="en-US" sz="1800" dirty="0"/>
                  <a:t>Outer diameter: 77.32 + 2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×2.0208</m:t>
                    </m:r>
                  </m:oMath>
                </a14:m>
                <a:r>
                  <a:rPr lang="en-US" sz="1800" dirty="0"/>
                  <a:t> = 81.3616 in</a:t>
                </a:r>
              </a:p>
              <a:p>
                <a:pPr algn="l"/>
                <a:endParaRPr lang="en-US" sz="1800" dirty="0"/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2808" y="1706838"/>
                <a:ext cx="3946584" cy="1522053"/>
              </a:xfrm>
              <a:blipFill>
                <a:blip r:embed="rId2"/>
                <a:stretch>
                  <a:fillRect l="-1236" t="-3600" b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52808" y="3378949"/>
                <a:ext cx="4636697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Column Internals</a:t>
                </a:r>
              </a:p>
              <a:p>
                <a:endParaRPr lang="en-US" sz="2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Liquid Distributor = Full cone spray nozzle</a:t>
                </a:r>
              </a:p>
              <a:p>
                <a:r>
                  <a:rPr lang="en-US" dirty="0"/>
                  <a:t>     Flash plate </a:t>
                </a:r>
                <a:r>
                  <a:rPr lang="en-US" dirty="0" err="1"/>
                  <a:t>dia</a:t>
                </a:r>
                <a:r>
                  <a:rPr lang="en-US" dirty="0"/>
                  <a:t>=column </a:t>
                </a:r>
                <a:r>
                  <a:rPr lang="en-US" dirty="0" err="1"/>
                  <a:t>dia</a:t>
                </a:r>
                <a:r>
                  <a:rPr lang="en-US" dirty="0"/>
                  <a:t>=6.44ft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Liquid Re-distributor</a:t>
                </a:r>
              </a:p>
              <a:p>
                <a:r>
                  <a:rPr lang="en-US" dirty="0"/>
                  <a:t>     Liquid redistributor needed at 3D distance</a:t>
                </a:r>
              </a:p>
              <a:p>
                <a:r>
                  <a:rPr lang="en-US" dirty="0"/>
                  <a:t>     3D=19.32, packing height=24ft </a:t>
                </a:r>
              </a:p>
              <a:p>
                <a:r>
                  <a:rPr lang="en-US" dirty="0"/>
                  <a:t>      Liquid redistributor needed=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19.32</m:t>
                        </m:r>
                      </m:den>
                    </m:f>
                  </m:oMath>
                </a14:m>
                <a:r>
                  <a:rPr lang="en-US" dirty="0"/>
                  <a:t> =1.24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 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8" y="3378949"/>
                <a:ext cx="4636697" cy="3600986"/>
              </a:xfrm>
              <a:prstGeom prst="rect">
                <a:avLst/>
              </a:prstGeom>
              <a:blipFill>
                <a:blip r:embed="rId3"/>
                <a:stretch>
                  <a:fillRect l="-1314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289505" y="1237172"/>
                <a:ext cx="3209027" cy="493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Maximum weigh of tower</a:t>
                </a:r>
              </a:p>
              <a:p>
                <a:r>
                  <a:rPr lang="en-US" dirty="0" err="1"/>
                  <a:t>Wmax</a:t>
                </a:r>
                <a:r>
                  <a:rPr lang="en-US" dirty="0"/>
                  <a:t>= </a:t>
                </a:r>
                <a:r>
                  <a:rPr lang="en-US" dirty="0" err="1"/>
                  <a:t>Ws+Wt+Wa</a:t>
                </a:r>
                <a:endParaRPr lang="en-US" dirty="0"/>
              </a:p>
              <a:p>
                <a:r>
                  <a:rPr lang="en-US" dirty="0" err="1"/>
                  <a:t>Wa</a:t>
                </a:r>
                <a:r>
                  <a:rPr lang="en-US" dirty="0"/>
                  <a:t>=</a:t>
                </a:r>
                <a:r>
                  <a:rPr lang="en-US" dirty="0" err="1"/>
                  <a:t>WFlash</a:t>
                </a:r>
                <a:r>
                  <a:rPr lang="en-US" dirty="0"/>
                  <a:t> plate +W liquid redistributor+ W Support plate</a:t>
                </a:r>
              </a:p>
              <a:p>
                <a:r>
                  <a:rPr lang="en-US" dirty="0"/>
                  <a:t>+metal hold down plate+ packing weight</a:t>
                </a:r>
              </a:p>
              <a:p>
                <a:r>
                  <a:rPr lang="en-US" dirty="0" err="1"/>
                  <a:t>Wmax</a:t>
                </a:r>
                <a:r>
                  <a:rPr lang="en-US" dirty="0"/>
                  <a:t>=21.83 ton</a:t>
                </a:r>
              </a:p>
              <a:p>
                <a:endParaRPr lang="en-US" dirty="0"/>
              </a:p>
              <a:p>
                <a:r>
                  <a:rPr lang="en-US" b="1" dirty="0"/>
                  <a:t>Support of the tower:</a:t>
                </a:r>
              </a:p>
              <a:p>
                <a:endParaRPr lang="en-US" dirty="0"/>
              </a:p>
              <a:p>
                <a:r>
                  <a:rPr lang="en-US" dirty="0"/>
                  <a:t>Bracket system n=4 (4 brackets up to 3m diameter)</a:t>
                </a:r>
              </a:p>
              <a:p>
                <a:r>
                  <a:rPr lang="en-US" dirty="0"/>
                  <a:t>Wind load Pw= 0.5 ρaCpVa</a:t>
                </a:r>
                <a:r>
                  <a:rPr lang="en-US" baseline="30000" dirty="0"/>
                  <a:t>2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Compressive load =</a:t>
                </a:r>
              </a:p>
              <a:p>
                <a:r>
                  <a:rPr lang="en-US" dirty="0"/>
                  <a:t>P=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𝑃𝑤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𝑛𝐷𝑏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𝑊𝑚𝑎𝑥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= 6658 ton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505" y="1237172"/>
                <a:ext cx="3209027" cy="4936929"/>
              </a:xfrm>
              <a:prstGeom prst="rect">
                <a:avLst/>
              </a:prstGeom>
              <a:blipFill>
                <a:blip r:embed="rId4"/>
                <a:stretch>
                  <a:fillRect l="-1711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3F9A7A9-2205-443A-95E2-5F6955A391AC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BF2A9C-5A0E-45E4-8748-873BC59B3B6A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8D9815-15C7-4E73-9AF1-14C9AAA360B4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C3D078-86DD-498D-86D9-D9E64ABCA211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40CD51-4FF0-4B22-A85F-22C84CDD879C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82FFD4-396E-4D5C-BB14-9EF7C9C99CE9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Design: CO</a:t>
            </a:r>
            <a:r>
              <a:rPr lang="en-US" sz="2800" baseline="-25000" dirty="0"/>
              <a:t>2</a:t>
            </a:r>
            <a:r>
              <a:rPr lang="en-US" sz="2800" dirty="0"/>
              <a:t> Capture Absorber Column</a:t>
            </a:r>
          </a:p>
        </p:txBody>
      </p:sp>
    </p:spTree>
    <p:extLst>
      <p:ext uri="{BB962C8B-B14F-4D97-AF65-F5344CB8AC3E}">
        <p14:creationId xmlns:p14="http://schemas.microsoft.com/office/powerpoint/2010/main" val="3504154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1" y="806002"/>
            <a:ext cx="4702579" cy="5307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23" y="284670"/>
            <a:ext cx="2779606" cy="5828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5627" y="6091588"/>
            <a:ext cx="252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Mechanical Drawing of absorber column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8570" y="6012088"/>
            <a:ext cx="2567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Schematic Diagram of absorber column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3C9EDA-580F-43F1-9B22-1E5C5335018E}"/>
              </a:ext>
            </a:extLst>
          </p:cNvPr>
          <p:cNvGrpSpPr/>
          <p:nvPr/>
        </p:nvGrpSpPr>
        <p:grpSpPr>
          <a:xfrm>
            <a:off x="507655" y="515819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4C3ABB6-D745-41F5-AE2A-9A2F3A0F6689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789029-D5FA-4B37-B696-5872CDDD3A32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E4FB09-0BE2-451A-A8F6-1DBED456A83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CDAE37-201D-4EB8-BFA4-221437D20812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6F1F09B-164E-4BB4-BC36-B47D9EF38C7C}"/>
              </a:ext>
            </a:extLst>
          </p:cNvPr>
          <p:cNvSpPr txBox="1"/>
          <p:nvPr/>
        </p:nvSpPr>
        <p:spPr>
          <a:xfrm>
            <a:off x="1016433" y="508598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531509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00" y="1175578"/>
            <a:ext cx="4998996" cy="53141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A4B91A-A7C4-4814-85D2-A3F24062A123}"/>
              </a:ext>
            </a:extLst>
          </p:cNvPr>
          <p:cNvGrpSpPr/>
          <p:nvPr/>
        </p:nvGrpSpPr>
        <p:grpSpPr>
          <a:xfrm>
            <a:off x="507655" y="515819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5AA797-23CF-4C05-858C-7D12310AFC82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784679-0D33-4D35-9DFA-9AB79BD3AC3F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19E9DF-40A5-47CE-BA69-D0D5B274CCB8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097E8E-A594-4DDD-B50C-CD068E84F3CE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35B62A-78D0-447E-B086-320937ABFFE8}"/>
              </a:ext>
            </a:extLst>
          </p:cNvPr>
          <p:cNvSpPr txBox="1"/>
          <p:nvPr/>
        </p:nvSpPr>
        <p:spPr>
          <a:xfrm>
            <a:off x="1016433" y="508598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P&amp;ID of CO</a:t>
            </a:r>
            <a:r>
              <a:rPr lang="en-US" sz="2800" baseline="-25000" dirty="0"/>
              <a:t>2</a:t>
            </a:r>
            <a:r>
              <a:rPr lang="en-US" sz="2800" dirty="0"/>
              <a:t> Capture Absorber Column</a:t>
            </a:r>
          </a:p>
        </p:txBody>
      </p:sp>
    </p:spTree>
    <p:extLst>
      <p:ext uri="{BB962C8B-B14F-4D97-AF65-F5344CB8AC3E}">
        <p14:creationId xmlns:p14="http://schemas.microsoft.com/office/powerpoint/2010/main" val="409568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ACD52-06B6-4CA7-8F9E-21454A7E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3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67884" y="1758106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MSW is a low cost fuel</a:t>
            </a:r>
          </a:p>
          <a:p>
            <a:r>
              <a:rPr lang="en-US" dirty="0"/>
              <a:t>Compatible with gasification process.</a:t>
            </a:r>
          </a:p>
          <a:p>
            <a:r>
              <a:rPr lang="en-US" dirty="0"/>
              <a:t>Reduce landfill usage</a:t>
            </a:r>
          </a:p>
          <a:p>
            <a:r>
              <a:rPr lang="en-US" dirty="0"/>
              <a:t>Efficient Thermal conversion</a:t>
            </a:r>
          </a:p>
          <a:p>
            <a:r>
              <a:rPr lang="en-US" dirty="0"/>
              <a:t>Can become a carbon negative process</a:t>
            </a:r>
          </a:p>
          <a:p>
            <a:r>
              <a:rPr lang="en-US" dirty="0"/>
              <a:t>Low emission to environment</a:t>
            </a:r>
          </a:p>
          <a:p>
            <a:r>
              <a:rPr lang="en-US" dirty="0"/>
              <a:t>Offsets the use of fossil fuel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506779" y="515819"/>
            <a:ext cx="478754" cy="478754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167884" y="467409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Features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47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89501-6648-4B87-BF7C-9D3C9DF0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FE3042-A983-433D-848E-5FBF27013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21223"/>
              </p:ext>
            </p:extLst>
          </p:nvPr>
        </p:nvGraphicFramePr>
        <p:xfrm>
          <a:off x="912554" y="982761"/>
          <a:ext cx="4042505" cy="5667364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917143">
                  <a:extLst>
                    <a:ext uri="{9D8B030D-6E8A-4147-A177-3AD203B41FA5}">
                      <a16:colId xmlns:a16="http://schemas.microsoft.com/office/drawing/2014/main" val="988163496"/>
                    </a:ext>
                  </a:extLst>
                </a:gridCol>
                <a:gridCol w="1519881">
                  <a:extLst>
                    <a:ext uri="{9D8B030D-6E8A-4147-A177-3AD203B41FA5}">
                      <a16:colId xmlns:a16="http://schemas.microsoft.com/office/drawing/2014/main" val="3752550827"/>
                    </a:ext>
                  </a:extLst>
                </a:gridCol>
                <a:gridCol w="605481">
                  <a:extLst>
                    <a:ext uri="{9D8B030D-6E8A-4147-A177-3AD203B41FA5}">
                      <a16:colId xmlns:a16="http://schemas.microsoft.com/office/drawing/2014/main" val="2387140193"/>
                    </a:ext>
                  </a:extLst>
                </a:gridCol>
              </a:tblGrid>
              <a:tr h="339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Equipment Name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Identification No.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Count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462396850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MSW Shredder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S101,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322945196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Coal Grinder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G101, G102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1570540365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Steam Kiln Dryer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D101, D102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3432537658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Entrained Flow Gasifier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GR201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1279065098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Quench Vessel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V201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3989679839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Catalytic Desulphurizer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V301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979159105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Catalytic Regenerator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V302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682927704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Knockout Drums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V501, V502, V503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2915069144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Syngas Cooler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HX201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659093131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Waste Heat Boiler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HX202, HX401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755838471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High Temperature Shift Reactor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HR401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470287491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CO2 Absorber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AB501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598479869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CO2 Stripper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SR501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3927865563"/>
                  </a:ext>
                </a:extLst>
              </a:tr>
              <a:tr h="5449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Heat Recovery Steam Generation System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HS601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1331207020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Gas Turbine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GT601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2509386851"/>
                  </a:ext>
                </a:extLst>
              </a:tr>
              <a:tr h="2864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Steam Turbine (3 P)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ST602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1" marR="63301" marT="0" marB="0" anchor="ctr"/>
                </a:tc>
                <a:extLst>
                  <a:ext uri="{0D108BD9-81ED-4DB2-BD59-A6C34878D82A}">
                    <a16:rowId xmlns:a16="http://schemas.microsoft.com/office/drawing/2014/main" val="1600922068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2F43C14-5A27-4B94-83AD-3C33B38BF11B}"/>
              </a:ext>
            </a:extLst>
          </p:cNvPr>
          <p:cNvGrpSpPr/>
          <p:nvPr/>
        </p:nvGrpSpPr>
        <p:grpSpPr>
          <a:xfrm>
            <a:off x="403776" y="349295"/>
            <a:ext cx="423981" cy="423981"/>
            <a:chOff x="7467600" y="914400"/>
            <a:chExt cx="381000" cy="381000"/>
          </a:xfrm>
          <a:solidFill>
            <a:schemeClr val="accent5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AA64C31-4B40-47AC-94E3-B8E913EBE9B6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68211A-930E-4E6F-86EE-E201584A702D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E85D79-971C-495A-A847-5B77368FC3A3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193DCF-F7C7-48D0-94D0-E871867233B7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9C240B1-A2D1-4F60-BA28-3E9FC0FC0288}"/>
              </a:ext>
            </a:extLst>
          </p:cNvPr>
          <p:cNvSpPr txBox="1"/>
          <p:nvPr/>
        </p:nvSpPr>
        <p:spPr>
          <a:xfrm>
            <a:off x="912554" y="338652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List of Major Equipment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E6825F-4E24-4086-AEB4-2E96B26E7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599631"/>
              </p:ext>
            </p:extLst>
          </p:nvPr>
        </p:nvGraphicFramePr>
        <p:xfrm>
          <a:off x="5121457" y="976505"/>
          <a:ext cx="3590057" cy="1490469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711829">
                  <a:extLst>
                    <a:ext uri="{9D8B030D-6E8A-4147-A177-3AD203B41FA5}">
                      <a16:colId xmlns:a16="http://schemas.microsoft.com/office/drawing/2014/main" val="2101935035"/>
                    </a:ext>
                  </a:extLst>
                </a:gridCol>
                <a:gridCol w="1239054">
                  <a:extLst>
                    <a:ext uri="{9D8B030D-6E8A-4147-A177-3AD203B41FA5}">
                      <a16:colId xmlns:a16="http://schemas.microsoft.com/office/drawing/2014/main" val="1876921808"/>
                    </a:ext>
                  </a:extLst>
                </a:gridCol>
                <a:gridCol w="639174">
                  <a:extLst>
                    <a:ext uri="{9D8B030D-6E8A-4147-A177-3AD203B41FA5}">
                      <a16:colId xmlns:a16="http://schemas.microsoft.com/office/drawing/2014/main" val="1683788149"/>
                    </a:ext>
                  </a:extLst>
                </a:gridCol>
              </a:tblGrid>
              <a:tr h="3875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Equipment Name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 No.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Count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2483943"/>
                  </a:ext>
                </a:extLst>
              </a:tr>
              <a:tr h="3676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O2 Compressor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C201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4235481"/>
                  </a:ext>
                </a:extLst>
              </a:tr>
              <a:tr h="3676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CO2 Compressor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C202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6623046"/>
                  </a:ext>
                </a:extLst>
              </a:tr>
              <a:tr h="3676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Air Compressor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C301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050769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8BB9922-F1F3-47E1-ACBC-B6F72A45E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76666"/>
              </p:ext>
            </p:extLst>
          </p:nvPr>
        </p:nvGraphicFramePr>
        <p:xfrm>
          <a:off x="5121458" y="2581607"/>
          <a:ext cx="3590056" cy="1351408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718178">
                  <a:extLst>
                    <a:ext uri="{9D8B030D-6E8A-4147-A177-3AD203B41FA5}">
                      <a16:colId xmlns:a16="http://schemas.microsoft.com/office/drawing/2014/main" val="1359574811"/>
                    </a:ext>
                  </a:extLst>
                </a:gridCol>
                <a:gridCol w="1241684">
                  <a:extLst>
                    <a:ext uri="{9D8B030D-6E8A-4147-A177-3AD203B41FA5}">
                      <a16:colId xmlns:a16="http://schemas.microsoft.com/office/drawing/2014/main" val="3528037568"/>
                    </a:ext>
                  </a:extLst>
                </a:gridCol>
                <a:gridCol w="630194">
                  <a:extLst>
                    <a:ext uri="{9D8B030D-6E8A-4147-A177-3AD203B41FA5}">
                      <a16:colId xmlns:a16="http://schemas.microsoft.com/office/drawing/2014/main" val="3106434646"/>
                    </a:ext>
                  </a:extLst>
                </a:gridCol>
              </a:tblGrid>
              <a:tr h="3378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Equipment Name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 No.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Count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7692274"/>
                  </a:ext>
                </a:extLst>
              </a:tr>
              <a:tr h="3378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Fresh Solvent Pump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P301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634218"/>
                  </a:ext>
                </a:extLst>
              </a:tr>
              <a:tr h="3378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Rich Solvent Pump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P302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9095554"/>
                  </a:ext>
                </a:extLst>
              </a:tr>
              <a:tr h="3378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Lean Solvent Pump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P303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905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88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9212E-9337-452B-B4CC-E3270231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CB2FA-32AB-45E0-BF21-CB0C78133D2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t="7055" r="11221" b="6359"/>
          <a:stretch/>
        </p:blipFill>
        <p:spPr bwMode="auto">
          <a:xfrm>
            <a:off x="1383512" y="688480"/>
            <a:ext cx="6122188" cy="59717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6A7F63-307A-4B08-A4F9-E883681B647A}"/>
              </a:ext>
            </a:extLst>
          </p:cNvPr>
          <p:cNvGrpSpPr/>
          <p:nvPr/>
        </p:nvGrpSpPr>
        <p:grpSpPr>
          <a:xfrm>
            <a:off x="403776" y="349295"/>
            <a:ext cx="423981" cy="423981"/>
            <a:chOff x="7467600" y="914400"/>
            <a:chExt cx="381000" cy="381000"/>
          </a:xfrm>
          <a:solidFill>
            <a:schemeClr val="accent5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DB69F9-50B2-4425-AE62-0621AE8BFF6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FCD226D-0FC4-4380-B343-C1F3CA4E8B22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B251AC-A8A0-4CC4-896B-9EA99F9DDF5E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E92A9D-9235-49A9-ADC1-4C4E72420BC0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EAEB52-2539-46E4-9C6D-FA48B997CB7A}"/>
              </a:ext>
            </a:extLst>
          </p:cNvPr>
          <p:cNvSpPr txBox="1"/>
          <p:nvPr/>
        </p:nvSpPr>
        <p:spPr>
          <a:xfrm>
            <a:off x="912554" y="338652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Plot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79D856-F941-480A-A0AA-14640032158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09" t="1983" b="83912"/>
          <a:stretch/>
        </p:blipFill>
        <p:spPr bwMode="auto">
          <a:xfrm>
            <a:off x="7316647" y="861872"/>
            <a:ext cx="1253984" cy="1089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4FB03E-AC35-4667-81ED-F07612230BE4}"/>
              </a:ext>
            </a:extLst>
          </p:cNvPr>
          <p:cNvSpPr/>
          <p:nvPr/>
        </p:nvSpPr>
        <p:spPr>
          <a:xfrm>
            <a:off x="7125622" y="586329"/>
            <a:ext cx="495300" cy="34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E26D1-908C-4042-BE66-16D389EC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AC979E-ED23-4371-BA75-499601CFF0E8}"/>
              </a:ext>
            </a:extLst>
          </p:cNvPr>
          <p:cNvGrpSpPr/>
          <p:nvPr/>
        </p:nvGrpSpPr>
        <p:grpSpPr>
          <a:xfrm>
            <a:off x="403776" y="349295"/>
            <a:ext cx="423981" cy="423981"/>
            <a:chOff x="7467600" y="914400"/>
            <a:chExt cx="381000" cy="381000"/>
          </a:xfrm>
          <a:solidFill>
            <a:schemeClr val="accent5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AAD153A-AC7E-4B19-8B09-94BCE553FFEF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D29524-93FD-4BAE-912D-665685C9368E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14DCF9-D7B4-4185-9516-8A26B3E42E4D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D30CB8-2F66-4701-A890-AF635539B2A6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EBC76F6-B391-4295-A8D4-90A093FC918D}"/>
              </a:ext>
            </a:extLst>
          </p:cNvPr>
          <p:cNvSpPr txBox="1"/>
          <p:nvPr/>
        </p:nvSpPr>
        <p:spPr>
          <a:xfrm>
            <a:off x="912554" y="338652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Equipment layout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5B1C5-2676-42D1-A86C-A1A87660A8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60" y="1566545"/>
            <a:ext cx="6400078" cy="40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57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8CB40-06E2-49A1-BB3D-9755ED9F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EB4F9-6979-46E9-8386-35697061A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40" y="1168769"/>
            <a:ext cx="5246469" cy="46512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D141FC-6CAE-4DCB-A3A1-5FE8FFC10BF4}"/>
              </a:ext>
            </a:extLst>
          </p:cNvPr>
          <p:cNvSpPr/>
          <p:nvPr/>
        </p:nvSpPr>
        <p:spPr>
          <a:xfrm>
            <a:off x="2036647" y="5819992"/>
            <a:ext cx="50646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General Schematic of Siemens SFG gasification island </a:t>
            </a:r>
            <a:endParaRPr lang="fr-FR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9F8C3A-4A39-44F1-9E57-70949DEF4709}"/>
              </a:ext>
            </a:extLst>
          </p:cNvPr>
          <p:cNvGrpSpPr/>
          <p:nvPr/>
        </p:nvGrpSpPr>
        <p:grpSpPr>
          <a:xfrm>
            <a:off x="507655" y="515819"/>
            <a:ext cx="383003" cy="383003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D8C174-44CB-44CA-AC37-D9CBF4496FE0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5EEEBE-90C9-4A97-A037-FC0D7F8DE9AE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9B39220-6CFE-41FB-BFC8-6917F077DF84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83486A-35A2-4969-9B07-7A35331EEE95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BC044CB-A849-4DB5-A872-8388A843AECB}"/>
              </a:ext>
            </a:extLst>
          </p:cNvPr>
          <p:cNvSpPr txBox="1"/>
          <p:nvPr/>
        </p:nvSpPr>
        <p:spPr>
          <a:xfrm>
            <a:off x="967259" y="453233"/>
            <a:ext cx="7318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Design: Entrained Flow Gasifier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255143-2389-45F3-AA04-BD9994451107}"/>
              </a:ext>
            </a:extLst>
          </p:cNvPr>
          <p:cNvSpPr txBox="1"/>
          <p:nvPr/>
        </p:nvSpPr>
        <p:spPr>
          <a:xfrm>
            <a:off x="737457" y="6401658"/>
            <a:ext cx="79518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Ref: Integrated Gasification Combined Cycle (IGCC) Technologies: Ting Wang, Gary Stiegel</a:t>
            </a:r>
          </a:p>
        </p:txBody>
      </p:sp>
    </p:spTree>
    <p:extLst>
      <p:ext uri="{BB962C8B-B14F-4D97-AF65-F5344CB8AC3E}">
        <p14:creationId xmlns:p14="http://schemas.microsoft.com/office/powerpoint/2010/main" val="712818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DF3E07-D6BF-483A-9107-1715E95FD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37"/>
          <a:stretch/>
        </p:blipFill>
        <p:spPr>
          <a:xfrm>
            <a:off x="302450" y="700688"/>
            <a:ext cx="5675101" cy="33913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19092-492A-49B8-908F-883A986B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F0ACB-C210-4379-AFC3-0576E157CE2A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1363" y="683035"/>
            <a:ext cx="3872637" cy="559623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44C472D-AF41-4EB9-B619-DBD939411FF8}"/>
              </a:ext>
            </a:extLst>
          </p:cNvPr>
          <p:cNvGrpSpPr/>
          <p:nvPr/>
        </p:nvGrpSpPr>
        <p:grpSpPr>
          <a:xfrm>
            <a:off x="331025" y="376633"/>
            <a:ext cx="383003" cy="383003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91FFFC-E297-41ED-BB1D-64B13EDA6FEB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C6E10C-C5AA-4BC4-8A0D-A88CDB114E44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A72DD4C-BA2A-418D-A460-C2E44FC68CF8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4C1BCD-9E3E-418D-85A5-E86D1CF422D9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FE872F4-DE85-4FEE-917C-4E10F910D586}"/>
              </a:ext>
            </a:extLst>
          </p:cNvPr>
          <p:cNvSpPr txBox="1"/>
          <p:nvPr/>
        </p:nvSpPr>
        <p:spPr>
          <a:xfrm>
            <a:off x="790629" y="314047"/>
            <a:ext cx="7318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Sizing: Entrained Flow Gasifier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4451FE-06FD-464A-8956-0C4E0BB49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24" t="20211" r="24373" b="18859"/>
          <a:stretch/>
        </p:blipFill>
        <p:spPr>
          <a:xfrm>
            <a:off x="3797388" y="3523227"/>
            <a:ext cx="774612" cy="4170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14387D-E050-40D8-AF58-3C2292C69D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5954"/>
          <a:stretch/>
        </p:blipFill>
        <p:spPr>
          <a:xfrm>
            <a:off x="484226" y="4053924"/>
            <a:ext cx="3633709" cy="10800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68F8F3-2272-4B21-8D0E-882B725B32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91"/>
          <a:stretch/>
        </p:blipFill>
        <p:spPr>
          <a:xfrm>
            <a:off x="541777" y="5081392"/>
            <a:ext cx="3262187" cy="1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44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5BA03-0A26-49B7-9367-84ADBB5A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01726-F185-4107-865D-D75AA7AC977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3" t="8722" r="6499" b="5777"/>
          <a:stretch/>
        </p:blipFill>
        <p:spPr bwMode="auto">
          <a:xfrm>
            <a:off x="4270999" y="848741"/>
            <a:ext cx="2716541" cy="59513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FCD63F0-DF00-4C1A-8896-F91F161DFA73}"/>
              </a:ext>
            </a:extLst>
          </p:cNvPr>
          <p:cNvGrpSpPr/>
          <p:nvPr/>
        </p:nvGrpSpPr>
        <p:grpSpPr>
          <a:xfrm>
            <a:off x="331025" y="376633"/>
            <a:ext cx="383003" cy="383003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014A5B3-260D-44DB-95A7-8E85476FDE4C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8E00001-3656-4678-AAF9-BCB49D656D3F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93E4D5-E98E-4E9F-9A96-CC1972352634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5881A2-79A5-457A-B8E8-11F7ACABB0E5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1877CD0-9FB5-46BE-A01E-A5397082399D}"/>
              </a:ext>
            </a:extLst>
          </p:cNvPr>
          <p:cNvSpPr txBox="1"/>
          <p:nvPr/>
        </p:nvSpPr>
        <p:spPr>
          <a:xfrm>
            <a:off x="790629" y="314047"/>
            <a:ext cx="7318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Schematic: Entrained Flow Gasifier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7D5029-3C94-4E34-B399-E830FB7C5B0C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32" y="2346880"/>
            <a:ext cx="2928551" cy="275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87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F23F4-B1B6-4C4F-B817-613D7D30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F9E54-5E51-469B-B373-67D64DDDF32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6398" r="4461" b="8765"/>
          <a:stretch/>
        </p:blipFill>
        <p:spPr bwMode="auto">
          <a:xfrm>
            <a:off x="2168541" y="898822"/>
            <a:ext cx="4806917" cy="57453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6E32002-345E-40C7-826F-74C27B61FA23}"/>
              </a:ext>
            </a:extLst>
          </p:cNvPr>
          <p:cNvGrpSpPr/>
          <p:nvPr/>
        </p:nvGrpSpPr>
        <p:grpSpPr>
          <a:xfrm>
            <a:off x="331025" y="376633"/>
            <a:ext cx="383003" cy="383003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6E76E5F-DC42-485D-96A1-86EB8904FB8C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1B3436-60C7-4099-94BF-6872B3279662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82FDB8-0106-4235-ACAF-0018884626DB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B7A27E-9AA3-4585-AC65-8CE10C73264E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2E88FF-01F9-42FD-B1B7-242ED889A168}"/>
              </a:ext>
            </a:extLst>
          </p:cNvPr>
          <p:cNvSpPr txBox="1"/>
          <p:nvPr/>
        </p:nvSpPr>
        <p:spPr>
          <a:xfrm>
            <a:off x="790629" y="314047"/>
            <a:ext cx="7318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P&amp;ID: Entrained Flow Gasifier</a:t>
            </a:r>
          </a:p>
        </p:txBody>
      </p:sp>
    </p:spTree>
    <p:extLst>
      <p:ext uri="{BB962C8B-B14F-4D97-AF65-F5344CB8AC3E}">
        <p14:creationId xmlns:p14="http://schemas.microsoft.com/office/powerpoint/2010/main" val="588057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A5A7D8-AE97-4666-A214-2E1CA3714E4E}"/>
              </a:ext>
            </a:extLst>
          </p:cNvPr>
          <p:cNvSpPr/>
          <p:nvPr/>
        </p:nvSpPr>
        <p:spPr>
          <a:xfrm>
            <a:off x="996757" y="1297351"/>
            <a:ext cx="1397480" cy="9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FCI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3F6B1C-9884-42EC-ADDE-817EDEF397F9}"/>
              </a:ext>
            </a:extLst>
          </p:cNvPr>
          <p:cNvSpPr/>
          <p:nvPr/>
        </p:nvSpPr>
        <p:spPr>
          <a:xfrm>
            <a:off x="2942493" y="1297351"/>
            <a:ext cx="1397480" cy="9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Operational Cost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A1F1E6-1086-40A3-8D20-EFE42F272AD5}"/>
              </a:ext>
            </a:extLst>
          </p:cNvPr>
          <p:cNvSpPr/>
          <p:nvPr/>
        </p:nvSpPr>
        <p:spPr>
          <a:xfrm>
            <a:off x="4888229" y="1297351"/>
            <a:ext cx="1397480" cy="9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Depreciation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(MACRS 7 years)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6EE39F-FEC4-4C9F-B4EA-10146816E941}"/>
              </a:ext>
            </a:extLst>
          </p:cNvPr>
          <p:cNvSpPr/>
          <p:nvPr/>
        </p:nvSpPr>
        <p:spPr>
          <a:xfrm>
            <a:off x="6833965" y="1297351"/>
            <a:ext cx="1397480" cy="9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79023-8411-4840-BF95-CC4141CD166C}"/>
              </a:ext>
            </a:extLst>
          </p:cNvPr>
          <p:cNvSpPr/>
          <p:nvPr/>
        </p:nvSpPr>
        <p:spPr>
          <a:xfrm>
            <a:off x="3873260" y="2720556"/>
            <a:ext cx="1397480" cy="98772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Revenue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Scroll: Vertical 8">
            <a:extLst>
              <a:ext uri="{FF2B5EF4-FFF2-40B4-BE49-F238E27FC236}">
                <a16:creationId xmlns:a16="http://schemas.microsoft.com/office/drawing/2014/main" id="{7ADC7F8C-2A99-4794-983A-A44202B3BFD3}"/>
              </a:ext>
            </a:extLst>
          </p:cNvPr>
          <p:cNvSpPr/>
          <p:nvPr/>
        </p:nvSpPr>
        <p:spPr>
          <a:xfrm>
            <a:off x="2805740" y="4143760"/>
            <a:ext cx="3532517" cy="1828800"/>
          </a:xfrm>
          <a:prstGeom prst="verticalScroll">
            <a:avLst/>
          </a:prstGeom>
          <a:solidFill>
            <a:srgbClr val="BDD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Payback Period, IRR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2AC24D-C49F-4B31-80D9-65E926BBE06B}"/>
              </a:ext>
            </a:extLst>
          </p:cNvPr>
          <p:cNvGrpSpPr/>
          <p:nvPr/>
        </p:nvGrpSpPr>
        <p:grpSpPr>
          <a:xfrm>
            <a:off x="403776" y="349295"/>
            <a:ext cx="423981" cy="423981"/>
            <a:chOff x="7467600" y="914400"/>
            <a:chExt cx="381000" cy="381000"/>
          </a:xfrm>
          <a:solidFill>
            <a:schemeClr val="accent1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B2B353-14FB-4432-AA82-F8BC073D2B66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61453F-2E61-4832-BA47-25B6AA89ACC8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740A66-905F-435F-915A-F7AB04971CA5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A30AB9-68EB-4C2A-B952-E06CAB2FE549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D6F3AC-5694-40AB-A6BD-0E5B7C9046D6}"/>
              </a:ext>
            </a:extLst>
          </p:cNvPr>
          <p:cNvSpPr txBox="1"/>
          <p:nvPr/>
        </p:nvSpPr>
        <p:spPr>
          <a:xfrm>
            <a:off x="912554" y="338652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Economic Analysis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B9D6B31-C97B-461E-8EBE-5A84ED66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82" y="6311900"/>
            <a:ext cx="690074" cy="454028"/>
          </a:xfrm>
        </p:spPr>
        <p:txBody>
          <a:bodyPr/>
          <a:lstStyle/>
          <a:p>
            <a:fld id="{C6B94568-6FBB-409B-A402-D0A00605F85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4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A9D42-5809-4F37-9A29-BA530D01D650}"/>
              </a:ext>
            </a:extLst>
          </p:cNvPr>
          <p:cNvSpPr txBox="1"/>
          <p:nvPr/>
        </p:nvSpPr>
        <p:spPr>
          <a:xfrm>
            <a:off x="658165" y="1807727"/>
            <a:ext cx="32349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plant is divided into 5 blocks</a:t>
            </a:r>
          </a:p>
          <a:p>
            <a:br>
              <a:rPr lang="en-US" sz="1600" dirty="0"/>
            </a:br>
            <a:r>
              <a:rPr lang="en-US" sz="1600" dirty="0">
                <a:solidFill>
                  <a:schemeClr val="accent1"/>
                </a:solidFill>
              </a:rPr>
              <a:t>1. The Gasifier block: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Raw material treatment and gasification equipment</a:t>
            </a:r>
          </a:p>
          <a:p>
            <a:endParaRPr lang="en-US" sz="1600" dirty="0">
              <a:solidFill>
                <a:schemeClr val="accent4"/>
              </a:solidFill>
            </a:endParaRPr>
          </a:p>
          <a:p>
            <a:r>
              <a:rPr lang="en-US" sz="1600" dirty="0">
                <a:solidFill>
                  <a:schemeClr val="accent5"/>
                </a:solidFill>
              </a:rPr>
              <a:t>2. The Syngas Cleaning Block:</a:t>
            </a:r>
          </a:p>
          <a:p>
            <a:r>
              <a:rPr lang="en-US" sz="1600" dirty="0">
                <a:solidFill>
                  <a:schemeClr val="accent5"/>
                </a:solidFill>
              </a:rPr>
              <a:t>Desulfurizer and shift-reactors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600" dirty="0">
                <a:solidFill>
                  <a:schemeClr val="accent2"/>
                </a:solidFill>
              </a:rPr>
              <a:t>3. The CO</a:t>
            </a:r>
            <a:r>
              <a:rPr lang="en-US" sz="1600" baseline="-250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</a:rPr>
              <a:t> Absorption Block: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chemeClr val="accent2"/>
                </a:solidFill>
              </a:rPr>
              <a:t>Absorber Stripper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4. The Energy Block: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Gas Turbine, Steam Turbine, Generators, Compressors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5. The Heat Recovery Steam Generator (HRSG):</a:t>
            </a:r>
            <a:br>
              <a:rPr lang="en-US" sz="1600" dirty="0">
                <a:solidFill>
                  <a:srgbClr val="7030A0"/>
                </a:solidFill>
              </a:rPr>
            </a:br>
            <a:r>
              <a:rPr lang="en-US" sz="1600" dirty="0">
                <a:solidFill>
                  <a:srgbClr val="7030A0"/>
                </a:solidFill>
              </a:rPr>
              <a:t>Network of Heat Exchangers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466F-E7AD-497E-8575-9D06418E2A02}"/>
              </a:ext>
            </a:extLst>
          </p:cNvPr>
          <p:cNvSpPr txBox="1"/>
          <p:nvPr/>
        </p:nvSpPr>
        <p:spPr>
          <a:xfrm>
            <a:off x="667430" y="1062626"/>
            <a:ext cx="4151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Purchased Equipment (PE) Cost = 30% of FCI.</a:t>
            </a:r>
            <a:br>
              <a:rPr lang="en-US" sz="1600" dirty="0"/>
            </a:br>
            <a:r>
              <a:rPr lang="en-US" sz="1600" dirty="0"/>
              <a:t>Find PE, Find FCI!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33776-C725-45AD-BCDA-44D6B844CC33}"/>
              </a:ext>
            </a:extLst>
          </p:cNvPr>
          <p:cNvSpPr txBox="1"/>
          <p:nvPr/>
        </p:nvSpPr>
        <p:spPr>
          <a:xfrm>
            <a:off x="3549212" y="2300169"/>
            <a:ext cx="191075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>
                <a:solidFill>
                  <a:schemeClr val="accent1"/>
                </a:solidFill>
              </a:rPr>
              <a:t>USD 41.1 million (2019)</a:t>
            </a:r>
          </a:p>
          <a:p>
            <a:endParaRPr lang="en-US" sz="1600" dirty="0">
              <a:solidFill>
                <a:schemeClr val="accent5"/>
              </a:solidFill>
            </a:endParaRPr>
          </a:p>
          <a:p>
            <a:r>
              <a:rPr lang="en-US" sz="1600" dirty="0">
                <a:solidFill>
                  <a:schemeClr val="accent5"/>
                </a:solidFill>
              </a:rPr>
              <a:t>USD 3.70 million (2019)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accent2"/>
                </a:solidFill>
              </a:rPr>
              <a:t>USD 570,000 (2019)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USD 17.8 million (2019)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7030A0"/>
                </a:solidFill>
              </a:rPr>
              <a:t>USD 2.50 million (2019)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C1469-2CD0-4DE3-B532-2322F3449788}"/>
              </a:ext>
            </a:extLst>
          </p:cNvPr>
          <p:cNvSpPr txBox="1"/>
          <p:nvPr/>
        </p:nvSpPr>
        <p:spPr>
          <a:xfrm>
            <a:off x="5745193" y="1404184"/>
            <a:ext cx="29631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Total PE Cost = 65.6 million USD</a:t>
            </a:r>
          </a:p>
          <a:p>
            <a:endParaRPr lang="en-US" sz="1600" dirty="0"/>
          </a:p>
          <a:p>
            <a:r>
              <a:rPr lang="en-US" sz="1600" dirty="0"/>
              <a:t>So FCI = 218 million (USD)</a:t>
            </a:r>
          </a:p>
          <a:p>
            <a:endParaRPr lang="en-US" sz="1600" dirty="0"/>
          </a:p>
          <a:p>
            <a:r>
              <a:rPr lang="en-US" sz="1600" dirty="0"/>
              <a:t>Where Indirect Costs are</a:t>
            </a:r>
            <a:br>
              <a:rPr lang="en-US" sz="1600" dirty="0"/>
            </a:br>
            <a:r>
              <a:rPr lang="en-US" sz="1600" dirty="0"/>
              <a:t>76.4 million USD (35% of FCI)</a:t>
            </a:r>
            <a:br>
              <a:rPr lang="en-US" sz="1600" dirty="0"/>
            </a:br>
            <a:r>
              <a:rPr lang="en-US" sz="1600" dirty="0"/>
              <a:t>and Direct Costs are 142 million USD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Indirect Costs include</a:t>
            </a:r>
            <a:br>
              <a:rPr lang="en-US" sz="1600" dirty="0"/>
            </a:br>
            <a:r>
              <a:rPr lang="en-US" sz="1600" dirty="0"/>
              <a:t>Legal expenses, Engineering and supervision, construction expenses, Contingency</a:t>
            </a:r>
          </a:p>
          <a:p>
            <a:endParaRPr lang="en-US" sz="1600" dirty="0"/>
          </a:p>
          <a:p>
            <a:r>
              <a:rPr lang="en-US" sz="1600" dirty="0"/>
              <a:t>Direct costs include PE cost, installation costs, piping, instrumentation, electrical, buildings, auxiliary plants (WTP, storage </a:t>
            </a:r>
            <a:r>
              <a:rPr lang="en-US" sz="1600" dirty="0" err="1"/>
              <a:t>etc</a:t>
            </a:r>
            <a:r>
              <a:rPr lang="en-US" sz="1600" dirty="0"/>
              <a:t>), Land cost, service facilities, offsites.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33589E-4B4F-486F-B241-A8DF359DE9BE}"/>
              </a:ext>
            </a:extLst>
          </p:cNvPr>
          <p:cNvGrpSpPr/>
          <p:nvPr/>
        </p:nvGrpSpPr>
        <p:grpSpPr>
          <a:xfrm>
            <a:off x="403776" y="349295"/>
            <a:ext cx="423981" cy="423981"/>
            <a:chOff x="7467600" y="914400"/>
            <a:chExt cx="381000" cy="381000"/>
          </a:xfrm>
          <a:solidFill>
            <a:schemeClr val="accent1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DDA49E0-C7A5-4A19-A658-8C3B8B0D72BE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BA573D-1553-4347-9D11-961649F7B369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E84A8C-B971-4C1E-B574-5AACF448634C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8B1F468-F2C5-4845-A4F0-269BBD8E5A59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BDC813-F934-483B-92B6-EF9BB02F7FAD}"/>
              </a:ext>
            </a:extLst>
          </p:cNvPr>
          <p:cNvSpPr txBox="1"/>
          <p:nvPr/>
        </p:nvSpPr>
        <p:spPr>
          <a:xfrm>
            <a:off x="912554" y="338652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Economic Analysis</a:t>
            </a:r>
          </a:p>
        </p:txBody>
      </p:sp>
    </p:spTree>
    <p:extLst>
      <p:ext uri="{BB962C8B-B14F-4D97-AF65-F5344CB8AC3E}">
        <p14:creationId xmlns:p14="http://schemas.microsoft.com/office/powerpoint/2010/main" val="2752775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3A9C7-4A39-4DEF-BFA5-4E4BE2FCA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4" y="1055471"/>
            <a:ext cx="7318891" cy="514373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6036F0-A662-4208-B976-6AD37632E97C}"/>
              </a:ext>
            </a:extLst>
          </p:cNvPr>
          <p:cNvGrpSpPr/>
          <p:nvPr/>
        </p:nvGrpSpPr>
        <p:grpSpPr>
          <a:xfrm>
            <a:off x="403776" y="349295"/>
            <a:ext cx="423981" cy="423981"/>
            <a:chOff x="7467600" y="914400"/>
            <a:chExt cx="381000" cy="381000"/>
          </a:xfrm>
          <a:solidFill>
            <a:schemeClr val="accent1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6D0C27-3499-46E8-B3C6-E40EC2BFFF63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F257AC0-B80D-48D3-AF82-A8FF90D3081D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45ECBF3-E2F0-49BE-96F0-EA35A12E2E56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DB6213-DC4C-4FCB-946A-A4352D1F9811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649802-36A1-4E2E-9467-A775A69A360E}"/>
              </a:ext>
            </a:extLst>
          </p:cNvPr>
          <p:cNvSpPr txBox="1"/>
          <p:nvPr/>
        </p:nvSpPr>
        <p:spPr>
          <a:xfrm>
            <a:off x="912554" y="338652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Economic Analysis</a:t>
            </a:r>
          </a:p>
        </p:txBody>
      </p:sp>
    </p:spTree>
    <p:extLst>
      <p:ext uri="{BB962C8B-B14F-4D97-AF65-F5344CB8AC3E}">
        <p14:creationId xmlns:p14="http://schemas.microsoft.com/office/powerpoint/2010/main" val="114643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506779" y="515819"/>
            <a:ext cx="478754" cy="478754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167884" y="467409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Raw Material Specification: MSW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7884" y="1780433"/>
            <a:ext cx="35628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Waste Type		%Composition</a:t>
            </a:r>
          </a:p>
          <a:p>
            <a:endParaRPr lang="en-US" sz="2000" dirty="0"/>
          </a:p>
          <a:p>
            <a:r>
              <a:rPr lang="en-US" sz="2000" dirty="0"/>
              <a:t>Food waste		73.20</a:t>
            </a:r>
          </a:p>
          <a:p>
            <a:r>
              <a:rPr lang="en-US" sz="2000" dirty="0"/>
              <a:t>Wood			5.36</a:t>
            </a:r>
          </a:p>
          <a:p>
            <a:r>
              <a:rPr lang="en-US" sz="2000" dirty="0"/>
              <a:t>Paper			9.65</a:t>
            </a:r>
          </a:p>
          <a:p>
            <a:r>
              <a:rPr lang="en-US" sz="2000" dirty="0"/>
              <a:t>Cloth			8.57</a:t>
            </a:r>
          </a:p>
          <a:p>
            <a:r>
              <a:rPr lang="en-US" sz="2000" dirty="0"/>
              <a:t>Plastics			3.22</a:t>
            </a: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056565"/>
              </p:ext>
            </p:extLst>
          </p:nvPr>
        </p:nvGraphicFramePr>
        <p:xfrm>
          <a:off x="3565020" y="803071"/>
          <a:ext cx="4973651" cy="5380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2019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DAFDE-46C1-4F74-B871-675C075CE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4" y="861872"/>
            <a:ext cx="6085146" cy="4914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6DFEA2-3864-4D65-9FDA-303493B3B648}"/>
              </a:ext>
            </a:extLst>
          </p:cNvPr>
          <p:cNvSpPr txBox="1"/>
          <p:nvPr/>
        </p:nvSpPr>
        <p:spPr>
          <a:xfrm>
            <a:off x="827756" y="5931150"/>
            <a:ext cx="7403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 	</a:t>
            </a:r>
            <a:r>
              <a:rPr lang="en-US" sz="1200" dirty="0" err="1"/>
              <a:t>Zoelle</a:t>
            </a:r>
            <a:r>
              <a:rPr lang="en-US" sz="1200" dirty="0"/>
              <a:t>, A., </a:t>
            </a:r>
            <a:r>
              <a:rPr lang="en-US" sz="1200" dirty="0" err="1"/>
              <a:t>Keairns</a:t>
            </a:r>
            <a:r>
              <a:rPr lang="en-US" sz="1200" dirty="0"/>
              <a:t>, D., Turner, M. J., Woods, M., Kuehn, N., Shah, V., ... &amp; </a:t>
            </a:r>
            <a:r>
              <a:rPr lang="en-US" sz="1200" dirty="0" err="1"/>
              <a:t>Fout</a:t>
            </a:r>
            <a:r>
              <a:rPr lang="en-US" sz="1200" dirty="0"/>
              <a:t>, T. (2015). </a:t>
            </a:r>
            <a:r>
              <a:rPr lang="en-US" sz="1200" i="1" dirty="0"/>
              <a:t>Cost and Performance 	Baseline for Fossil Energy Plants Volume 1b: Bituminous Coal (IGCC) to Electricity Revision 2b–Year Dollar 	Update</a:t>
            </a:r>
            <a:r>
              <a:rPr lang="en-US" sz="1200" dirty="0"/>
              <a:t> (No. DOE/NETL-2015/1727). NETL.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617BE7-1957-47D1-B593-D8BED0BB5CE9}"/>
              </a:ext>
            </a:extLst>
          </p:cNvPr>
          <p:cNvGrpSpPr/>
          <p:nvPr/>
        </p:nvGrpSpPr>
        <p:grpSpPr>
          <a:xfrm>
            <a:off x="403776" y="349295"/>
            <a:ext cx="423981" cy="423981"/>
            <a:chOff x="7467600" y="914400"/>
            <a:chExt cx="381000" cy="381000"/>
          </a:xfrm>
          <a:solidFill>
            <a:schemeClr val="accent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A28394-49EF-4679-8184-D3FA330160E7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D889B2-2259-496E-88EF-18D05728BF4E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1174445-0B77-4648-9941-A49F71738825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3B23BC-A469-4D34-B0DB-2D58461A147A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8E1E20-0EC3-4B09-9635-B3B6079C727A}"/>
              </a:ext>
            </a:extLst>
          </p:cNvPr>
          <p:cNvSpPr txBox="1"/>
          <p:nvPr/>
        </p:nvSpPr>
        <p:spPr>
          <a:xfrm>
            <a:off x="912554" y="338652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Operating Costs</a:t>
            </a:r>
          </a:p>
        </p:txBody>
      </p:sp>
    </p:spTree>
    <p:extLst>
      <p:ext uri="{BB962C8B-B14F-4D97-AF65-F5344CB8AC3E}">
        <p14:creationId xmlns:p14="http://schemas.microsoft.com/office/powerpoint/2010/main" val="1242700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D929D-F497-4F5A-8E77-E2D979379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65" y="1325650"/>
            <a:ext cx="3835830" cy="4938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62325-08A3-499F-84CC-83F0021CB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63" y="4254628"/>
            <a:ext cx="4304141" cy="1600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BAAE5-5A7C-4FCC-83AD-1A4A381724B8}"/>
              </a:ext>
            </a:extLst>
          </p:cNvPr>
          <p:cNvSpPr txBox="1"/>
          <p:nvPr/>
        </p:nvSpPr>
        <p:spPr>
          <a:xfrm>
            <a:off x="500093" y="3854518"/>
            <a:ext cx="32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Revenue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C2E9A-8CC2-468D-8552-6924A307D16A}"/>
              </a:ext>
            </a:extLst>
          </p:cNvPr>
          <p:cNvSpPr txBox="1"/>
          <p:nvPr/>
        </p:nvSpPr>
        <p:spPr>
          <a:xfrm>
            <a:off x="5005165" y="925540"/>
            <a:ext cx="32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</a:rPr>
              <a:t>Depreciation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91BBE-3F2E-41EA-A1CD-4BAB30181807}"/>
              </a:ext>
            </a:extLst>
          </p:cNvPr>
          <p:cNvSpPr txBox="1"/>
          <p:nvPr/>
        </p:nvSpPr>
        <p:spPr>
          <a:xfrm>
            <a:off x="572150" y="6395602"/>
            <a:ext cx="819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Ref:	Sullivan, W. G., Wicks, E. M., &amp; </a:t>
            </a:r>
            <a:r>
              <a:rPr lang="en-US" sz="1200" dirty="0" err="1"/>
              <a:t>Luxhoj</a:t>
            </a:r>
            <a:r>
              <a:rPr lang="en-US" sz="1200" dirty="0"/>
              <a:t>, J. T. (2003). </a:t>
            </a:r>
            <a:r>
              <a:rPr lang="en-US" sz="1200" i="1" dirty="0"/>
              <a:t>Engineering economy</a:t>
            </a:r>
            <a:r>
              <a:rPr lang="en-US" sz="1200" dirty="0"/>
              <a:t> (Vol. 12). Upper Saddle River, NJ: Prentice Hall.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60326C-4F45-471B-B459-0C2B6A4D1F56}"/>
              </a:ext>
            </a:extLst>
          </p:cNvPr>
          <p:cNvGrpSpPr/>
          <p:nvPr/>
        </p:nvGrpSpPr>
        <p:grpSpPr>
          <a:xfrm>
            <a:off x="288102" y="264584"/>
            <a:ext cx="423981" cy="423981"/>
            <a:chOff x="7467600" y="914400"/>
            <a:chExt cx="381000" cy="381000"/>
          </a:xfrm>
          <a:solidFill>
            <a:schemeClr val="accent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C67A3C-A5FE-4649-A206-9703769A923C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5AAB4D-5542-43D7-A5CF-7BDDB325ADB6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B6E3B91-9A11-40D7-B1B1-370A9B9130A4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AEC81C-4026-46EA-B7BD-DF3AFAE087D9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15AA7F9-71D1-4012-A1BB-60C7494FF68C}"/>
              </a:ext>
            </a:extLst>
          </p:cNvPr>
          <p:cNvSpPr txBox="1"/>
          <p:nvPr/>
        </p:nvSpPr>
        <p:spPr>
          <a:xfrm>
            <a:off x="796880" y="253941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Cashflow, Revenue and Depreciation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25365E-F5A9-4349-A293-25B46FC19C3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2768" y="1080361"/>
            <a:ext cx="4582130" cy="26592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A529F4-9D46-4A8C-B752-021BD247CD1A}"/>
              </a:ext>
            </a:extLst>
          </p:cNvPr>
          <p:cNvSpPr txBox="1"/>
          <p:nvPr/>
        </p:nvSpPr>
        <p:spPr>
          <a:xfrm>
            <a:off x="2296574" y="3281789"/>
            <a:ext cx="2275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PW (@10%) = $ 760M</a:t>
            </a:r>
          </a:p>
          <a:p>
            <a:r>
              <a:rPr lang="en-US" sz="1400" dirty="0"/>
              <a:t>IRR is 12.74%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D87C46-98C7-491E-B871-57B79E695043}"/>
              </a:ext>
            </a:extLst>
          </p:cNvPr>
          <p:cNvSpPr txBox="1"/>
          <p:nvPr/>
        </p:nvSpPr>
        <p:spPr>
          <a:xfrm>
            <a:off x="500093" y="974938"/>
            <a:ext cx="32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Cashflow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34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EEC7A4-F77E-4ED9-B96E-004CCF2BDEAC}"/>
              </a:ext>
            </a:extLst>
          </p:cNvPr>
          <p:cNvSpPr txBox="1"/>
          <p:nvPr/>
        </p:nvSpPr>
        <p:spPr>
          <a:xfrm>
            <a:off x="303960" y="1051207"/>
            <a:ext cx="8536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Gross Profit =  Annual Revenue – (Depreciation + Annual Operating Costs)	</a:t>
            </a:r>
          </a:p>
          <a:p>
            <a:r>
              <a:rPr lang="en-US" dirty="0"/>
              <a:t>Net Profit = Gross Profit – Tax</a:t>
            </a:r>
          </a:p>
          <a:p>
            <a:r>
              <a:rPr lang="en-US" dirty="0"/>
              <a:t>Net Annual Cash Flow = Net Profit + Depreciation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85CB42-0A0F-4F10-90E1-BA85FC476C21}"/>
              </a:ext>
            </a:extLst>
          </p:cNvPr>
          <p:cNvGrpSpPr/>
          <p:nvPr/>
        </p:nvGrpSpPr>
        <p:grpSpPr>
          <a:xfrm>
            <a:off x="403776" y="349295"/>
            <a:ext cx="423981" cy="423981"/>
            <a:chOff x="7467600" y="914400"/>
            <a:chExt cx="381000" cy="381000"/>
          </a:xfrm>
          <a:solidFill>
            <a:schemeClr val="accent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16DE8B1-9874-4149-8DD5-2E705A37793F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9AD899-56B5-4264-8BB1-79A5B22CC63C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C58443-4AD9-4900-8810-ABD0A7F13D37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D6D26F-BA1A-4F02-AACE-9547583F0037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6A52C9-8531-4F26-B91A-EA6A1C28D31F}"/>
              </a:ext>
            </a:extLst>
          </p:cNvPr>
          <p:cNvSpPr txBox="1"/>
          <p:nvPr/>
        </p:nvSpPr>
        <p:spPr>
          <a:xfrm>
            <a:off x="912554" y="338652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Payback Period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170B318-CF14-4065-8FC7-F257B3A981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403639"/>
              </p:ext>
            </p:extLst>
          </p:nvPr>
        </p:nvGraphicFramePr>
        <p:xfrm>
          <a:off x="403776" y="2729264"/>
          <a:ext cx="8436261" cy="3900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81206F-C524-4C00-912A-90CF0F5E85F9}"/>
              </a:ext>
            </a:extLst>
          </p:cNvPr>
          <p:cNvSpPr txBox="1"/>
          <p:nvPr/>
        </p:nvSpPr>
        <p:spPr>
          <a:xfrm>
            <a:off x="303960" y="2244178"/>
            <a:ext cx="833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10% MARR		</a:t>
            </a:r>
            <a:r>
              <a:rPr lang="en-US" dirty="0">
                <a:solidFill>
                  <a:srgbClr val="FF0000"/>
                </a:solidFill>
              </a:rPr>
              <a:t>Tax = 35 % on Gross Profit		</a:t>
            </a:r>
            <a:r>
              <a:rPr lang="en-US" sz="1800" dirty="0">
                <a:solidFill>
                  <a:srgbClr val="FF0000"/>
                </a:solidFill>
              </a:rPr>
              <a:t>21 year Project Life	IRR is 12.74%</a:t>
            </a:r>
          </a:p>
        </p:txBody>
      </p:sp>
    </p:spTree>
    <p:extLst>
      <p:ext uri="{BB962C8B-B14F-4D97-AF65-F5344CB8AC3E}">
        <p14:creationId xmlns:p14="http://schemas.microsoft.com/office/powerpoint/2010/main" val="1900178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0922A-D814-4DB0-9987-4BB828DE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38C8D6-6412-43F2-A6D6-D738D61B384A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1467BF-BA2C-48E1-9D05-B4B7E913F7B1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10AB66-AC6C-45A9-BDA3-B3232749456B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442488D-642E-40BD-9AD1-32FFBE15AC2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629600-0E0B-4D07-A411-88EAFB527053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7F57AC-622F-4346-A631-639842D04901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Design: High Temperature Shift Reactor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5E3872F-254B-4104-BBCF-1562AEC5A47B}"/>
              </a:ext>
            </a:extLst>
          </p:cNvPr>
          <p:cNvSpPr txBox="1">
            <a:spLocks/>
          </p:cNvSpPr>
          <p:nvPr/>
        </p:nvSpPr>
        <p:spPr>
          <a:xfrm>
            <a:off x="430677" y="1573024"/>
            <a:ext cx="9144000" cy="463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CO+ H</a:t>
            </a:r>
            <a:r>
              <a:rPr lang="en-US" sz="2400" baseline="-25000" dirty="0"/>
              <a:t>2</a:t>
            </a:r>
            <a:r>
              <a:rPr lang="en-US" sz="2400" dirty="0"/>
              <a:t>O = CO</a:t>
            </a:r>
            <a:r>
              <a:rPr lang="en-US" sz="2400" baseline="-25000" dirty="0"/>
              <a:t>2</a:t>
            </a:r>
            <a:r>
              <a:rPr lang="en-US" sz="2400" dirty="0"/>
              <a:t>+ H</a:t>
            </a:r>
            <a:r>
              <a:rPr lang="en-US" sz="2400" baseline="-25000" dirty="0"/>
              <a:t>2 , </a:t>
            </a:r>
            <a:r>
              <a:rPr lang="en-US" sz="2400" dirty="0"/>
              <a:t>Exothermic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3D4F3-ECB2-4899-B169-3D7BCCF22374}"/>
              </a:ext>
            </a:extLst>
          </p:cNvPr>
          <p:cNvSpPr txBox="1"/>
          <p:nvPr/>
        </p:nvSpPr>
        <p:spPr>
          <a:xfrm>
            <a:off x="439304" y="2142879"/>
            <a:ext cx="673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a heterogenous catalytic reaction where Fe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is the catalyst promoted by 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(chromia)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2BDBB-E736-4391-9C87-BBD581B02E99}"/>
              </a:ext>
            </a:extLst>
          </p:cNvPr>
          <p:cNvSpPr txBox="1"/>
          <p:nvPr/>
        </p:nvSpPr>
        <p:spPr>
          <a:xfrm>
            <a:off x="470934" y="3443445"/>
            <a:ext cx="7292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an IGCC-CCS system, this reactor serves two purposes</a:t>
            </a:r>
          </a:p>
          <a:p>
            <a:pPr marL="342900" indent="-342900">
              <a:buAutoNum type="arabicPeriod"/>
            </a:pPr>
            <a:r>
              <a:rPr lang="en-US" dirty="0"/>
              <a:t>Increase the CO</a:t>
            </a:r>
            <a:r>
              <a:rPr lang="en-US" baseline="-25000" dirty="0"/>
              <a:t>2</a:t>
            </a:r>
            <a:r>
              <a:rPr lang="en-US" dirty="0"/>
              <a:t> partial pressure (Dry Basis) for efficient absorption.</a:t>
            </a:r>
          </a:p>
          <a:p>
            <a:pPr marL="342900" indent="-342900">
              <a:buAutoNum type="arabicPeriod"/>
            </a:pPr>
            <a:r>
              <a:rPr lang="en-US" dirty="0"/>
              <a:t>Produce a cleaner syngas (low CO content) with higher H</a:t>
            </a:r>
            <a:r>
              <a:rPr lang="en-US" baseline="-25000" dirty="0"/>
              <a:t>2</a:t>
            </a:r>
            <a:r>
              <a:rPr lang="en-US" dirty="0"/>
              <a:t> fraction.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C8FF8-E0D6-440F-A82D-13F42B375FA8}"/>
              </a:ext>
            </a:extLst>
          </p:cNvPr>
          <p:cNvSpPr txBox="1"/>
          <p:nvPr/>
        </p:nvSpPr>
        <p:spPr>
          <a:xfrm>
            <a:off x="545395" y="5585520"/>
            <a:ext cx="81070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Ref: 	</a:t>
            </a:r>
            <a:r>
              <a:rPr lang="en-US" sz="1200" dirty="0"/>
              <a:t>1. Rase, H. F., &amp; HOLMES, J. R. (1977). Case studies and design data.</a:t>
            </a:r>
          </a:p>
          <a:p>
            <a:r>
              <a:rPr lang="en-US" sz="1200" dirty="0"/>
              <a:t>        	2. Rase, H. F. (1977). </a:t>
            </a:r>
            <a:r>
              <a:rPr lang="en-US" sz="1200" i="1" dirty="0"/>
              <a:t>Chemical reactor design for process plants</a:t>
            </a:r>
            <a:r>
              <a:rPr lang="en-US" sz="1200" dirty="0"/>
              <a:t> (Vol. 2). New York: Wiley.</a:t>
            </a:r>
          </a:p>
          <a:p>
            <a:r>
              <a:rPr lang="en-US" sz="1200" dirty="0"/>
              <a:t>        	3. </a:t>
            </a:r>
            <a:r>
              <a:rPr lang="nn-NO" sz="1200" dirty="0"/>
              <a:t>Bednar, H. H., &amp; Bednar, H. H. (1986). Pressure vessel design handbook.</a:t>
            </a:r>
          </a:p>
          <a:p>
            <a:r>
              <a:rPr lang="nn-NO" sz="1200" dirty="0"/>
              <a:t>       	 4. </a:t>
            </a:r>
            <a:r>
              <a:rPr lang="en-US" sz="1200" dirty="0" err="1"/>
              <a:t>Pis’mennyi</a:t>
            </a:r>
            <a:r>
              <a:rPr lang="en-US" sz="1200" dirty="0"/>
              <a:t>, E., </a:t>
            </a:r>
            <a:r>
              <a:rPr lang="en-US" sz="1200" dirty="0" err="1"/>
              <a:t>Polupan</a:t>
            </a:r>
            <a:r>
              <a:rPr lang="en-US" sz="1200" dirty="0"/>
              <a:t>, G., Carvajal-Mariscal, I., Sanchez-Silva, F., &amp; </a:t>
            </a:r>
            <a:r>
              <a:rPr lang="en-US" sz="1200" dirty="0" err="1"/>
              <a:t>Pioro</a:t>
            </a:r>
            <a:r>
              <a:rPr lang="en-US" sz="1200" dirty="0"/>
              <a:t>, I. (2016). </a:t>
            </a:r>
            <a:r>
              <a:rPr lang="en-US" sz="1200" i="1" dirty="0"/>
              <a:t>Handbook for Transversely Finned Tube 	Heat Exchanger Design</a:t>
            </a:r>
            <a:r>
              <a:rPr lang="en-US" sz="1200" dirty="0"/>
              <a:t>. Academic Press.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0148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F1A05A-0173-4432-A5C0-7B1B32528A15}"/>
              </a:ext>
            </a:extLst>
          </p:cNvPr>
          <p:cNvSpPr/>
          <p:nvPr/>
        </p:nvSpPr>
        <p:spPr>
          <a:xfrm>
            <a:off x="1217761" y="640706"/>
            <a:ext cx="2834640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Catalyst Requirement,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How much catalyst do we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1E720-3B11-4C32-8A1C-AFF36B1D1A97}"/>
              </a:ext>
            </a:extLst>
          </p:cNvPr>
          <p:cNvSpPr/>
          <p:nvPr/>
        </p:nvSpPr>
        <p:spPr>
          <a:xfrm>
            <a:off x="1217761" y="2177772"/>
            <a:ext cx="2834640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Flow Configuration,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What’s the (minimum) mass flux?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A7AE63-8041-4302-B687-70A3D768AC92}"/>
              </a:ext>
            </a:extLst>
          </p:cNvPr>
          <p:cNvSpPr/>
          <p:nvPr/>
        </p:nvSpPr>
        <p:spPr>
          <a:xfrm>
            <a:off x="1217761" y="3678616"/>
            <a:ext cx="2834640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Reactor Sizing,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What’s the diameter &amp; length of the reactor?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DA43E0-085A-4488-9DA5-CADDC8E354B2}"/>
              </a:ext>
            </a:extLst>
          </p:cNvPr>
          <p:cNvSpPr/>
          <p:nvPr/>
        </p:nvSpPr>
        <p:spPr>
          <a:xfrm>
            <a:off x="1217761" y="5179461"/>
            <a:ext cx="2834640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Insulation,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What’s the thickness?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B7210-A3D3-457E-95BC-DA8585D4384F}"/>
              </a:ext>
            </a:extLst>
          </p:cNvPr>
          <p:cNvSpPr/>
          <p:nvPr/>
        </p:nvSpPr>
        <p:spPr>
          <a:xfrm>
            <a:off x="5270843" y="3376652"/>
            <a:ext cx="2834640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Wind &amp; Earthquake loading,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What’s the bending moment &amp; shear force at the base?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FBA046-ADD7-4082-BEDC-8016B99DB5B9}"/>
              </a:ext>
            </a:extLst>
          </p:cNvPr>
          <p:cNvSpPr/>
          <p:nvPr/>
        </p:nvSpPr>
        <p:spPr>
          <a:xfrm>
            <a:off x="5270843" y="1827984"/>
            <a:ext cx="2834640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Skirt Design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What’s the thickness &amp; number of bolts?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A148D8-A3F1-4B0C-AA9A-702DAC7BD495}"/>
              </a:ext>
            </a:extLst>
          </p:cNvPr>
          <p:cNvSpPr/>
          <p:nvPr/>
        </p:nvSpPr>
        <p:spPr>
          <a:xfrm>
            <a:off x="5270843" y="4877496"/>
            <a:ext cx="2834640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Reactor Deadweight</a:t>
            </a:r>
            <a:br>
              <a:rPr lang="en-US" dirty="0"/>
            </a:b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B1409E-FE4B-44C9-8BFE-F05D851430C7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2635081" y="1737986"/>
            <a:ext cx="0" cy="43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75E885-1337-46ED-9D41-A5E62E8BFEF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635081" y="3275052"/>
            <a:ext cx="0" cy="40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B9073B-8E85-4E0B-BF30-C751AF513C0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635081" y="4775896"/>
            <a:ext cx="0" cy="403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81A687-1988-4E05-98E9-B84AB36FA336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4052401" y="5426136"/>
            <a:ext cx="1218442" cy="301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2F5535-09C2-4CA2-BC87-C3D60090044A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V="1">
            <a:off x="6688163" y="4473932"/>
            <a:ext cx="0" cy="40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48FE62-4D3C-4A06-BED5-CB3765D42889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6688163" y="2925264"/>
            <a:ext cx="0" cy="451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56EBCC31-9F1C-482E-A56C-AC55B3F8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82" y="6311900"/>
            <a:ext cx="690074" cy="454028"/>
          </a:xfrm>
        </p:spPr>
        <p:txBody>
          <a:bodyPr/>
          <a:lstStyle/>
          <a:p>
            <a:fld id="{C6B94568-6FBB-409B-A402-D0A00605F851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25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D2B42-7479-4976-875C-4F9BD00BE6D4}"/>
              </a:ext>
            </a:extLst>
          </p:cNvPr>
          <p:cNvSpPr txBox="1"/>
          <p:nvPr/>
        </p:nvSpPr>
        <p:spPr>
          <a:xfrm>
            <a:off x="438868" y="1071513"/>
            <a:ext cx="3687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Catalyst Requirement : Determined by A finite element analysis.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01FFD-88CA-4C2B-9DEC-66020A490A4B}"/>
              </a:ext>
            </a:extLst>
          </p:cNvPr>
          <p:cNvSpPr/>
          <p:nvPr/>
        </p:nvSpPr>
        <p:spPr>
          <a:xfrm>
            <a:off x="2544793" y="1970058"/>
            <a:ext cx="996351" cy="34591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W </a:t>
            </a:r>
            <a:r>
              <a:rPr lang="en-US" sz="1600" dirty="0" err="1">
                <a:solidFill>
                  <a:srgbClr val="FF0000"/>
                </a:solidFill>
              </a:rPr>
              <a:t>lb</a:t>
            </a:r>
            <a:r>
              <a:rPr lang="en-US" sz="1600" dirty="0">
                <a:solidFill>
                  <a:srgbClr val="FF0000"/>
                </a:solidFill>
              </a:rPr>
              <a:t> Catalyst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8F0FCE-C695-493A-8017-1D9E3636EF0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93124" y="3699655"/>
            <a:ext cx="1951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7A039A-4EBF-4DBD-B887-539DC8B200D9}"/>
              </a:ext>
            </a:extLst>
          </p:cNvPr>
          <p:cNvCxnSpPr>
            <a:cxnSpLocks/>
          </p:cNvCxnSpPr>
          <p:nvPr/>
        </p:nvCxnSpPr>
        <p:spPr>
          <a:xfrm>
            <a:off x="3541144" y="3699654"/>
            <a:ext cx="2005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8EEC0C-2916-4739-ACA0-5379386C4F1D}"/>
              </a:ext>
            </a:extLst>
          </p:cNvPr>
          <p:cNvSpPr txBox="1"/>
          <p:nvPr/>
        </p:nvSpPr>
        <p:spPr>
          <a:xfrm>
            <a:off x="508167" y="1945344"/>
            <a:ext cx="19107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Inlet Conditions: Known</a:t>
            </a:r>
          </a:p>
          <a:p>
            <a:r>
              <a:rPr lang="en-US" sz="1600" dirty="0"/>
              <a:t>29 bar, 632 </a:t>
            </a:r>
            <a:r>
              <a:rPr lang="en-US" sz="1600" baseline="30000" dirty="0" err="1"/>
              <a:t>o</a:t>
            </a:r>
            <a:r>
              <a:rPr lang="en-US" sz="1600" dirty="0" err="1"/>
              <a:t>F</a:t>
            </a:r>
            <a:r>
              <a:rPr lang="en-US" sz="1600" dirty="0"/>
              <a:t> ,</a:t>
            </a:r>
            <a:br>
              <a:rPr lang="en-US" sz="1600" dirty="0"/>
            </a:br>
            <a:r>
              <a:rPr lang="en-US" sz="1600" dirty="0"/>
              <a:t> -(</a:t>
            </a:r>
            <a:r>
              <a:rPr lang="en-US" sz="1600" dirty="0" err="1"/>
              <a:t>i</a:t>
            </a:r>
            <a:r>
              <a:rPr lang="en-US" sz="1600" dirty="0"/>
              <a:t>)-</a:t>
            </a:r>
            <a:r>
              <a:rPr lang="en-US" sz="1600" dirty="0" err="1"/>
              <a:t>th</a:t>
            </a:r>
            <a:r>
              <a:rPr lang="en-US" sz="1600" dirty="0"/>
              <a:t> step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Inlet moles and enthalpy 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B4956-127A-4115-A7F4-263B74284199}"/>
              </a:ext>
            </a:extLst>
          </p:cNvPr>
          <p:cNvSpPr txBox="1"/>
          <p:nvPr/>
        </p:nvSpPr>
        <p:spPr>
          <a:xfrm>
            <a:off x="508166" y="4128451"/>
            <a:ext cx="1910751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4420 </a:t>
            </a:r>
            <a:r>
              <a:rPr lang="en-US" sz="1600" dirty="0" err="1"/>
              <a:t>lbmol</a:t>
            </a:r>
            <a:r>
              <a:rPr lang="en-US" sz="1600" dirty="0"/>
              <a:t>/</a:t>
            </a:r>
            <a:r>
              <a:rPr lang="en-US" sz="1600" dirty="0" err="1"/>
              <a:t>hr</a:t>
            </a:r>
            <a:r>
              <a:rPr lang="en-US" sz="1600" dirty="0"/>
              <a:t>  CO</a:t>
            </a:r>
          </a:p>
          <a:p>
            <a:r>
              <a:rPr lang="en-US" sz="1600" dirty="0"/>
              <a:t>22100 </a:t>
            </a:r>
            <a:r>
              <a:rPr lang="en-US" sz="1600" dirty="0" err="1"/>
              <a:t>lbmol</a:t>
            </a:r>
            <a:r>
              <a:rPr lang="en-US" sz="1600" dirty="0"/>
              <a:t>/</a:t>
            </a:r>
            <a:r>
              <a:rPr lang="en-US" sz="1600" dirty="0" err="1"/>
              <a:t>hr</a:t>
            </a:r>
            <a:r>
              <a:rPr lang="en-US" sz="1600" dirty="0"/>
              <a:t> H</a:t>
            </a:r>
            <a:r>
              <a:rPr lang="en-US" sz="1600" baseline="-25000" dirty="0"/>
              <a:t>2</a:t>
            </a:r>
            <a:r>
              <a:rPr lang="en-US" sz="1600" dirty="0"/>
              <a:t>O</a:t>
            </a:r>
          </a:p>
          <a:p>
            <a:r>
              <a:rPr lang="en-US" sz="1600" dirty="0"/>
              <a:t>1055 </a:t>
            </a:r>
            <a:r>
              <a:rPr lang="en-US" sz="1600" dirty="0" err="1"/>
              <a:t>lbmol</a:t>
            </a:r>
            <a:r>
              <a:rPr lang="en-US" sz="1600" dirty="0"/>
              <a:t>/</a:t>
            </a:r>
            <a:r>
              <a:rPr lang="en-US" sz="1600" dirty="0" err="1"/>
              <a:t>hr</a:t>
            </a:r>
            <a:r>
              <a:rPr lang="en-US" sz="1600" dirty="0"/>
              <a:t> CO</a:t>
            </a:r>
            <a:r>
              <a:rPr lang="en-US" sz="1600" baseline="-25000" dirty="0"/>
              <a:t>2</a:t>
            </a:r>
            <a:endParaRPr lang="en-US" sz="1600" dirty="0"/>
          </a:p>
          <a:p>
            <a:r>
              <a:rPr lang="en-US" sz="1600" dirty="0"/>
              <a:t>2890 </a:t>
            </a:r>
            <a:r>
              <a:rPr lang="en-US" sz="1600" dirty="0" err="1"/>
              <a:t>lbmol</a:t>
            </a:r>
            <a:r>
              <a:rPr lang="en-US" sz="1600" dirty="0"/>
              <a:t>/</a:t>
            </a:r>
            <a:r>
              <a:rPr lang="en-US" sz="1600" dirty="0" err="1"/>
              <a:t>hr</a:t>
            </a:r>
            <a:r>
              <a:rPr lang="en-US" sz="1600" dirty="0"/>
              <a:t> H</a:t>
            </a:r>
            <a:r>
              <a:rPr lang="en-US" sz="1600" baseline="-25000" dirty="0"/>
              <a:t>2</a:t>
            </a:r>
            <a:br>
              <a:rPr lang="en-US" sz="1600" dirty="0"/>
            </a:br>
            <a:r>
              <a:rPr lang="en-US" sz="1600" dirty="0"/>
              <a:t>214 </a:t>
            </a:r>
            <a:r>
              <a:rPr lang="en-US" sz="1600" dirty="0" err="1"/>
              <a:t>lbmol</a:t>
            </a:r>
            <a:r>
              <a:rPr lang="en-US" sz="1600" dirty="0"/>
              <a:t>/</a:t>
            </a:r>
            <a:r>
              <a:rPr lang="en-US" sz="1600" dirty="0" err="1"/>
              <a:t>hr</a:t>
            </a:r>
            <a:r>
              <a:rPr lang="en-US" sz="1600" dirty="0"/>
              <a:t> N</a:t>
            </a:r>
            <a:r>
              <a:rPr lang="en-US" sz="1600" baseline="-25000" dirty="0"/>
              <a:t>2</a:t>
            </a:r>
            <a:r>
              <a:rPr lang="en-US" sz="1600" dirty="0"/>
              <a:t>  </a:t>
            </a:r>
            <a:endParaRPr lang="en-US" sz="1600" baseline="-25000" dirty="0"/>
          </a:p>
          <a:p>
            <a:endParaRPr lang="en-US" sz="1600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1B168-714E-48D3-AC99-08BE04D2B5A8}"/>
              </a:ext>
            </a:extLst>
          </p:cNvPr>
          <p:cNvSpPr txBox="1"/>
          <p:nvPr/>
        </p:nvSpPr>
        <p:spPr>
          <a:xfrm>
            <a:off x="3755725" y="1805212"/>
            <a:ext cx="17910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 = 633 </a:t>
            </a:r>
            <a:r>
              <a:rPr lang="en-US" sz="1600" baseline="30000" dirty="0" err="1"/>
              <a:t>o</a:t>
            </a:r>
            <a:r>
              <a:rPr lang="en-US" sz="1600" dirty="0" err="1"/>
              <a:t>F</a:t>
            </a:r>
            <a:r>
              <a:rPr lang="en-US" sz="1600" dirty="0"/>
              <a:t>, 29 bar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F0"/>
                </a:solidFill>
              </a:rPr>
              <a:t>Outlet moles unknown</a:t>
            </a:r>
          </a:p>
          <a:p>
            <a:r>
              <a:rPr lang="en-US" sz="1600" dirty="0"/>
              <a:t>Outlet specific enthalpy known</a:t>
            </a:r>
          </a:p>
          <a:p>
            <a:r>
              <a:rPr lang="en-US" sz="1600" dirty="0"/>
              <a:t>-(i+1) -</a:t>
            </a:r>
            <a:r>
              <a:rPr lang="en-US" sz="1600" dirty="0" err="1"/>
              <a:t>th</a:t>
            </a:r>
            <a:r>
              <a:rPr lang="en-US" sz="1600" dirty="0"/>
              <a:t> 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FAE7D-E560-4F96-B3C5-A3F230F88B11}"/>
              </a:ext>
            </a:extLst>
          </p:cNvPr>
          <p:cNvSpPr txBox="1"/>
          <p:nvPr/>
        </p:nvSpPr>
        <p:spPr>
          <a:xfrm>
            <a:off x="5761367" y="1047884"/>
            <a:ext cx="2898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 unknowns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1. Extent of reaction</a:t>
            </a:r>
            <a:r>
              <a:rPr lang="en-US" sz="1600" dirty="0"/>
              <a:t>.</a:t>
            </a:r>
          </a:p>
          <a:p>
            <a:r>
              <a:rPr lang="en-US" sz="1600" dirty="0">
                <a:solidFill>
                  <a:srgbClr val="CC0099"/>
                </a:solidFill>
              </a:rPr>
              <a:t>2. Heat of reaction (at temperature 632.5).</a:t>
            </a:r>
          </a:p>
          <a:p>
            <a:r>
              <a:rPr lang="en-US" sz="1600" dirty="0">
                <a:solidFill>
                  <a:srgbClr val="00B0F0"/>
                </a:solidFill>
              </a:rPr>
              <a:t>3. Reaction rate </a:t>
            </a:r>
          </a:p>
          <a:p>
            <a:r>
              <a:rPr lang="en-US" sz="1600" dirty="0"/>
              <a:t>(moles converted/</a:t>
            </a:r>
            <a:r>
              <a:rPr lang="en-US" sz="1600" dirty="0" err="1"/>
              <a:t>lb</a:t>
            </a:r>
            <a:r>
              <a:rPr lang="en-US" sz="1600" dirty="0"/>
              <a:t> catalyst)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4. Amount of catalyst, W.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9C3663-EEBB-4A32-8712-A9B1E7438ECD}"/>
                  </a:ext>
                </a:extLst>
              </p:cNvPr>
              <p:cNvSpPr txBox="1"/>
              <p:nvPr/>
            </p:nvSpPr>
            <p:spPr>
              <a:xfrm>
                <a:off x="5753927" y="3039280"/>
                <a:ext cx="3390073" cy="3047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4 equations!! – WE CAN SOLVE THIS!!</a:t>
                </a:r>
              </a:p>
              <a:p>
                <a:endParaRPr lang="en-US" sz="1600" dirty="0"/>
              </a:p>
              <a:p>
                <a:pPr marL="257175" indent="-257175">
                  <a:buAutoNum type="arabicPeriod"/>
                </a:pPr>
                <a:r>
                  <a:rPr lang="en-US" sz="1600" dirty="0" err="1">
                    <a:solidFill>
                      <a:srgbClr val="CC0099"/>
                    </a:solidFill>
                  </a:rPr>
                  <a:t>ΔH</a:t>
                </a:r>
                <a:r>
                  <a:rPr lang="en-US" sz="1600" baseline="-25000" dirty="0" err="1">
                    <a:solidFill>
                      <a:srgbClr val="CC0099"/>
                    </a:solidFill>
                  </a:rPr>
                  <a:t>r</a:t>
                </a:r>
                <a:r>
                  <a:rPr lang="en-US" sz="1600" dirty="0"/>
                  <a:t> = -11373 + 3.11 T – 0.0003 T</a:t>
                </a:r>
                <a:r>
                  <a:rPr lang="en-US" sz="1600" baseline="30000" dirty="0"/>
                  <a:t>2 </a:t>
                </a:r>
                <a:r>
                  <a:rPr lang="en-US" sz="1600" dirty="0"/>
                  <a:t>+ 1.89×10</a:t>
                </a:r>
                <a:r>
                  <a:rPr lang="en-US" sz="1600" baseline="30000" dirty="0"/>
                  <a:t>5</a:t>
                </a:r>
                <a:r>
                  <a:rPr lang="en-US" sz="1600" dirty="0"/>
                  <a:t> T</a:t>
                </a:r>
                <a:r>
                  <a:rPr lang="en-US" sz="1600" baseline="30000" dirty="0"/>
                  <a:t>-1</a:t>
                </a:r>
              </a:p>
              <a:p>
                <a:pPr marL="257175" indent="-257175"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/>
                      <m:e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nary>
                  </m:oMath>
                </a14:m>
                <a:r>
                  <a:rPr lang="en-US" sz="1600" dirty="0"/>
                  <a:t>  = 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ΔF</a:t>
                </a:r>
                <a:r>
                  <a:rPr lang="en-US" sz="1600" dirty="0"/>
                  <a:t> × </a:t>
                </a:r>
                <a:r>
                  <a:rPr lang="en-US" sz="1600" dirty="0">
                    <a:solidFill>
                      <a:srgbClr val="CC0099"/>
                    </a:solidFill>
                  </a:rPr>
                  <a:t>(-</a:t>
                </a:r>
                <a:r>
                  <a:rPr lang="en-US" sz="1600" dirty="0" err="1">
                    <a:solidFill>
                      <a:srgbClr val="CC0099"/>
                    </a:solidFill>
                  </a:rPr>
                  <a:t>ΔH</a:t>
                </a:r>
                <a:r>
                  <a:rPr lang="en-US" sz="1600" baseline="-25000" dirty="0" err="1">
                    <a:solidFill>
                      <a:srgbClr val="CC0099"/>
                    </a:solidFill>
                  </a:rPr>
                  <a:t>r</a:t>
                </a:r>
                <a:r>
                  <a:rPr lang="en-US" sz="1600" dirty="0"/>
                  <a:t>)</a:t>
                </a:r>
              </a:p>
              <a:p>
                <a:pPr marL="257175" indent="-257175">
                  <a:buAutoNum type="arabicPeriod"/>
                </a:pPr>
                <a:r>
                  <a:rPr lang="en-US" sz="1600" dirty="0">
                    <a:solidFill>
                      <a:srgbClr val="00B0F0"/>
                    </a:solidFill>
                  </a:rPr>
                  <a:t>-</a:t>
                </a:r>
                <a:r>
                  <a:rPr lang="en-US" sz="1600" dirty="0" err="1">
                    <a:solidFill>
                      <a:srgbClr val="00B0F0"/>
                    </a:solidFill>
                  </a:rPr>
                  <a:t>r</a:t>
                </a:r>
                <a:r>
                  <a:rPr lang="en-US" sz="1600" baseline="-25000" dirty="0" err="1">
                    <a:solidFill>
                      <a:srgbClr val="00B0F0"/>
                    </a:solidFill>
                  </a:rPr>
                  <a:t>CO</a:t>
                </a:r>
                <a:r>
                  <a:rPr lang="en-US" sz="1600" dirty="0">
                    <a:solidFill>
                      <a:srgbClr val="00B0F0"/>
                    </a:solidFill>
                  </a:rPr>
                  <a:t> </a:t>
                </a:r>
                <a:r>
                  <a:rPr lang="en-US" sz="1600" dirty="0"/>
                  <a:t>= </a:t>
                </a:r>
                <a:r>
                  <a:rPr lang="en-US" sz="1600" dirty="0" err="1"/>
                  <a:t>ψk</a:t>
                </a:r>
                <a:r>
                  <a:rPr lang="en-US" sz="1600" dirty="0"/>
                  <a:t>( </a:t>
                </a:r>
                <a:r>
                  <a:rPr lang="en-US" sz="1600" dirty="0" err="1">
                    <a:solidFill>
                      <a:srgbClr val="00B0F0"/>
                    </a:solidFill>
                  </a:rPr>
                  <a:t>y</a:t>
                </a:r>
                <a:r>
                  <a:rPr lang="en-US" sz="1600" baseline="-25000" dirty="0" err="1">
                    <a:solidFill>
                      <a:srgbClr val="00B0F0"/>
                    </a:solidFill>
                  </a:rPr>
                  <a:t>CO</a:t>
                </a:r>
                <a:r>
                  <a:rPr lang="en-US" sz="1600" baseline="-25000" dirty="0">
                    <a:solidFill>
                      <a:srgbClr val="00B0F0"/>
                    </a:solidFill>
                  </a:rPr>
                  <a:t> </a:t>
                </a:r>
                <a:r>
                  <a:rPr lang="en-US" sz="1600" dirty="0">
                    <a:solidFill>
                      <a:srgbClr val="00B0F0"/>
                    </a:solidFill>
                  </a:rPr>
                  <a:t>y</a:t>
                </a:r>
                <a:r>
                  <a:rPr lang="en-US" sz="1600" baseline="-25000" dirty="0">
                    <a:solidFill>
                      <a:srgbClr val="00B0F0"/>
                    </a:solidFill>
                  </a:rPr>
                  <a:t>H2O</a:t>
                </a:r>
                <a:r>
                  <a:rPr lang="en-US" sz="1600" dirty="0">
                    <a:solidFill>
                      <a:srgbClr val="00B0F0"/>
                    </a:solidFill>
                  </a:rPr>
                  <a:t> – y</a:t>
                </a:r>
                <a:r>
                  <a:rPr lang="en-US" sz="1600" baseline="-25000" dirty="0">
                    <a:solidFill>
                      <a:srgbClr val="00B0F0"/>
                    </a:solidFill>
                  </a:rPr>
                  <a:t>CO2</a:t>
                </a:r>
                <a:r>
                  <a:rPr lang="en-US" sz="1600" dirty="0">
                    <a:solidFill>
                      <a:srgbClr val="00B0F0"/>
                    </a:solidFill>
                  </a:rPr>
                  <a:t> y</a:t>
                </a:r>
                <a:r>
                  <a:rPr lang="en-US" sz="1600" baseline="-25000" dirty="0">
                    <a:solidFill>
                      <a:srgbClr val="00B0F0"/>
                    </a:solidFill>
                  </a:rPr>
                  <a:t>H2 </a:t>
                </a:r>
                <a:r>
                  <a:rPr lang="en-US" sz="1600" dirty="0"/>
                  <a:t>/ K) / (379 </a:t>
                </a:r>
                <a:r>
                  <a:rPr lang="en-US" sz="1600" dirty="0" err="1"/>
                  <a:t>ρ</a:t>
                </a:r>
                <a:r>
                  <a:rPr lang="en-US" sz="1600" baseline="-25000" dirty="0" err="1"/>
                  <a:t>b</a:t>
                </a:r>
                <a:r>
                  <a:rPr lang="en-US" sz="1600" dirty="0"/>
                  <a:t>)</a:t>
                </a:r>
              </a:p>
              <a:p>
                <a:pPr marL="257175" indent="-257175">
                  <a:buAutoNum type="arabicPeriod"/>
                </a:pPr>
                <a:r>
                  <a:rPr lang="en-US" sz="1600" dirty="0" err="1">
                    <a:solidFill>
                      <a:srgbClr val="FF0000"/>
                    </a:solidFill>
                  </a:rPr>
                  <a:t>Δw</a:t>
                </a:r>
                <a:r>
                  <a:rPr lang="en-US" sz="1600" dirty="0"/>
                  <a:t> × </a:t>
                </a:r>
                <a:r>
                  <a:rPr lang="en-US" sz="1600" dirty="0">
                    <a:solidFill>
                      <a:srgbClr val="00B0F0"/>
                    </a:solidFill>
                  </a:rPr>
                  <a:t>(-</a:t>
                </a:r>
                <a:r>
                  <a:rPr lang="en-US" sz="1600" dirty="0" err="1">
                    <a:solidFill>
                      <a:srgbClr val="00B0F0"/>
                    </a:solidFill>
                  </a:rPr>
                  <a:t>r</a:t>
                </a:r>
                <a:r>
                  <a:rPr lang="en-US" sz="1600" baseline="-25000" dirty="0" err="1">
                    <a:solidFill>
                      <a:srgbClr val="00B0F0"/>
                    </a:solidFill>
                  </a:rPr>
                  <a:t>CO</a:t>
                </a:r>
                <a:r>
                  <a:rPr lang="en-US" sz="1600" dirty="0">
                    <a:solidFill>
                      <a:srgbClr val="00B0F0"/>
                    </a:solidFill>
                  </a:rPr>
                  <a:t>) </a:t>
                </a:r>
                <a:r>
                  <a:rPr lang="en-US" sz="1600" dirty="0"/>
                  <a:t>= </a:t>
                </a:r>
                <a:r>
                  <a:rPr lang="en-US" sz="1600" dirty="0">
                    <a:solidFill>
                      <a:srgbClr val="92D050"/>
                    </a:solidFill>
                  </a:rPr>
                  <a:t>ΔF</a:t>
                </a:r>
                <a:br>
                  <a:rPr lang="en-US" sz="1600" dirty="0"/>
                </a:br>
                <a:br>
                  <a:rPr lang="en-US" sz="1600" dirty="0"/>
                </a:br>
                <a:br>
                  <a:rPr lang="en-US" sz="1600" dirty="0"/>
                </a:br>
                <a:endParaRPr lang="en-US" sz="1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9C3663-EEBB-4A32-8712-A9B1E7438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27" y="3039280"/>
                <a:ext cx="3390073" cy="3047181"/>
              </a:xfrm>
              <a:prstGeom prst="rect">
                <a:avLst/>
              </a:prstGeom>
              <a:blipFill>
                <a:blip r:embed="rId2"/>
                <a:stretch>
                  <a:fillRect l="-1799" t="-601" r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A838DF6-4392-41B2-995D-AFFD3ED22D10}"/>
              </a:ext>
            </a:extLst>
          </p:cNvPr>
          <p:cNvSpPr txBox="1"/>
          <p:nvPr/>
        </p:nvSpPr>
        <p:spPr>
          <a:xfrm>
            <a:off x="4179498" y="5547852"/>
            <a:ext cx="455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Using eq 1 &amp; 2,  we can find heat of reaction </a:t>
            </a:r>
            <a:r>
              <a:rPr lang="en-US" sz="1600" dirty="0" err="1">
                <a:solidFill>
                  <a:schemeClr val="accent6"/>
                </a:solidFill>
              </a:rPr>
              <a:t>ΔH</a:t>
            </a:r>
            <a:r>
              <a:rPr lang="en-US" sz="1600" baseline="-25000" dirty="0" err="1">
                <a:solidFill>
                  <a:schemeClr val="accent6"/>
                </a:solidFill>
              </a:rPr>
              <a:t>r</a:t>
            </a:r>
            <a:r>
              <a:rPr lang="en-US" sz="1600" dirty="0">
                <a:solidFill>
                  <a:schemeClr val="accent6"/>
                </a:solidFill>
              </a:rPr>
              <a:t> &amp; extent of reaction ΔF</a:t>
            </a:r>
            <a:br>
              <a:rPr lang="en-US" sz="1600" dirty="0"/>
            </a:br>
            <a:r>
              <a:rPr lang="en-US" sz="1600" dirty="0">
                <a:solidFill>
                  <a:srgbClr val="00B0F0"/>
                </a:solidFill>
              </a:rPr>
              <a:t>After knowing outlet composition, we know, reaction rate –</a:t>
            </a:r>
            <a:r>
              <a:rPr lang="en-US" sz="1600" dirty="0" err="1">
                <a:solidFill>
                  <a:srgbClr val="00B0F0"/>
                </a:solidFill>
              </a:rPr>
              <a:t>r</a:t>
            </a:r>
            <a:r>
              <a:rPr lang="en-US" sz="1600" baseline="-25000" dirty="0" err="1">
                <a:solidFill>
                  <a:srgbClr val="00B0F0"/>
                </a:solidFill>
              </a:rPr>
              <a:t>co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knowing ΔF &amp; –</a:t>
            </a:r>
            <a:r>
              <a:rPr lang="en-US" sz="1600" dirty="0" err="1">
                <a:solidFill>
                  <a:srgbClr val="FF0000"/>
                </a:solidFill>
              </a:rPr>
              <a:t>r</a:t>
            </a:r>
            <a:r>
              <a:rPr lang="en-US" sz="1600" baseline="-25000" dirty="0" err="1">
                <a:solidFill>
                  <a:srgbClr val="FF0000"/>
                </a:solidFill>
              </a:rPr>
              <a:t>co</a:t>
            </a:r>
            <a:r>
              <a:rPr lang="en-US" sz="1600" dirty="0">
                <a:solidFill>
                  <a:srgbClr val="FF0000"/>
                </a:solidFill>
              </a:rPr>
              <a:t> gives us W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E0532F5-246B-47AC-AB0D-BC744061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82" y="6311900"/>
            <a:ext cx="690074" cy="454028"/>
          </a:xfrm>
        </p:spPr>
        <p:txBody>
          <a:bodyPr/>
          <a:lstStyle/>
          <a:p>
            <a:fld id="{C6B94568-6FBB-409B-A402-D0A00605F851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FD29D-4826-40F9-AF39-A74BD4F6D5D9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3969C04-370A-43A3-83F7-5F3DC9A04B7A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76DFDA6-9FA3-4D33-A620-9A22561908DF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670E9F-208F-4AF3-A55C-967EF8E67096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019371-D3E8-4593-B6E7-D3824DD1883E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3945B8D-0BD5-4050-A25F-3E1B458C3BC0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Design: High Temperature Shift Reactor</a:t>
            </a:r>
          </a:p>
        </p:txBody>
      </p:sp>
    </p:spTree>
    <p:extLst>
      <p:ext uri="{BB962C8B-B14F-4D97-AF65-F5344CB8AC3E}">
        <p14:creationId xmlns:p14="http://schemas.microsoft.com/office/powerpoint/2010/main" val="713109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8C2C5E-AFE5-4BDC-AAB6-A317D962D539}"/>
              </a:ext>
            </a:extLst>
          </p:cNvPr>
          <p:cNvSpPr txBox="1"/>
          <p:nvPr/>
        </p:nvSpPr>
        <p:spPr>
          <a:xfrm>
            <a:off x="685066" y="1025637"/>
            <a:ext cx="7962182" cy="174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dirty="0"/>
              <a:t>Keep repeating until temperature reaches 790 </a:t>
            </a:r>
            <a:r>
              <a:rPr lang="en-US" baseline="30000" dirty="0" err="1"/>
              <a:t>o</a:t>
            </a:r>
            <a:r>
              <a:rPr lang="en-US" dirty="0" err="1"/>
              <a:t>F</a:t>
            </a:r>
            <a:r>
              <a:rPr lang="en-US" dirty="0"/>
              <a:t> (catalyst deactivation temperature is 890 </a:t>
            </a:r>
            <a:r>
              <a:rPr lang="en-US" baseline="30000" dirty="0" err="1"/>
              <a:t>o</a:t>
            </a:r>
            <a:r>
              <a:rPr lang="en-US" dirty="0" err="1"/>
              <a:t>F</a:t>
            </a:r>
            <a:r>
              <a:rPr lang="en-US" dirty="0"/>
              <a:t>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desired conversion is not reached cool it down and use a 2</a:t>
            </a:r>
            <a:r>
              <a:rPr lang="en-US" baseline="30000" dirty="0"/>
              <a:t>nd</a:t>
            </a:r>
            <a:r>
              <a:rPr lang="en-US" dirty="0"/>
              <a:t> (and 3</a:t>
            </a:r>
            <a:r>
              <a:rPr lang="en-US" baseline="30000" dirty="0"/>
              <a:t>rd</a:t>
            </a:r>
            <a:r>
              <a:rPr lang="en-US" dirty="0"/>
              <a:t> / 4</a:t>
            </a:r>
            <a:r>
              <a:rPr lang="en-US" baseline="30000" dirty="0"/>
              <a:t>th</a:t>
            </a:r>
            <a:r>
              <a:rPr lang="en-US" dirty="0"/>
              <a:t> / 5</a:t>
            </a:r>
            <a:r>
              <a:rPr lang="en-US" baseline="30000" dirty="0"/>
              <a:t>th</a:t>
            </a:r>
            <a:r>
              <a:rPr lang="en-US" dirty="0"/>
              <a:t> ) bed!</a:t>
            </a:r>
            <a:br>
              <a:rPr lang="en-US" dirty="0"/>
            </a:br>
            <a:r>
              <a:rPr lang="en-US" dirty="0"/>
              <a:t>And finally, using 5 beds, we got-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656B4-C1B3-4022-B98A-376C3FE7A888}"/>
              </a:ext>
            </a:extLst>
          </p:cNvPr>
          <p:cNvSpPr txBox="1"/>
          <p:nvPr/>
        </p:nvSpPr>
        <p:spPr>
          <a:xfrm>
            <a:off x="3951811" y="2423214"/>
            <a:ext cx="3989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91.54 % conversion of CO.</a:t>
            </a:r>
          </a:p>
          <a:p>
            <a:endParaRPr lang="en-US" dirty="0"/>
          </a:p>
          <a:p>
            <a:r>
              <a:rPr lang="en-US" dirty="0"/>
              <a:t>Outlet temperature is 770 </a:t>
            </a:r>
            <a:r>
              <a:rPr lang="en-US" baseline="30000" dirty="0" err="1"/>
              <a:t>o</a:t>
            </a:r>
            <a:r>
              <a:rPr lang="en-US" dirty="0" err="1"/>
              <a:t>F</a:t>
            </a:r>
            <a:r>
              <a:rPr lang="en-US" dirty="0"/>
              <a:t>, Dry basis CO is 2.96%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D3B76-0251-4713-8147-541A479127D4}"/>
              </a:ext>
            </a:extLst>
          </p:cNvPr>
          <p:cNvSpPr txBox="1"/>
          <p:nvPr/>
        </p:nvSpPr>
        <p:spPr>
          <a:xfrm>
            <a:off x="769862" y="3718499"/>
            <a:ext cx="8220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bed mass = 22,450 </a:t>
            </a:r>
            <a:r>
              <a:rPr lang="en-US" dirty="0" err="1"/>
              <a:t>lb</a:t>
            </a:r>
            <a:r>
              <a:rPr lang="en-US" dirty="0"/>
              <a:t>          	  	conversion after 1</a:t>
            </a:r>
            <a:r>
              <a:rPr lang="en-US" baseline="30000" dirty="0"/>
              <a:t>st</a:t>
            </a:r>
            <a:r>
              <a:rPr lang="en-US" dirty="0"/>
              <a:t> bed= 28.746%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bed mass = 14,620 </a:t>
            </a:r>
            <a:r>
              <a:rPr lang="en-US" dirty="0" err="1"/>
              <a:t>lb</a:t>
            </a:r>
            <a:r>
              <a:rPr lang="en-US" dirty="0"/>
              <a:t>        	    	conversion after 2</a:t>
            </a:r>
            <a:r>
              <a:rPr lang="en-US" baseline="30000" dirty="0"/>
              <a:t>nd</a:t>
            </a:r>
            <a:r>
              <a:rPr lang="en-US" dirty="0"/>
              <a:t> bed= 45.23%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bed mass =  21,143 </a:t>
            </a:r>
            <a:r>
              <a:rPr lang="en-US" dirty="0" err="1"/>
              <a:t>lb</a:t>
            </a:r>
            <a:r>
              <a:rPr lang="en-US" dirty="0"/>
              <a:t>             	conversion after 3</a:t>
            </a:r>
            <a:r>
              <a:rPr lang="en-US" baseline="30000" dirty="0"/>
              <a:t>rd</a:t>
            </a:r>
            <a:r>
              <a:rPr lang="en-US" dirty="0"/>
              <a:t> bed= 61.82%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bed mass =  36,711 </a:t>
            </a:r>
            <a:r>
              <a:rPr lang="en-US" dirty="0" err="1"/>
              <a:t>lb</a:t>
            </a:r>
            <a:r>
              <a:rPr lang="en-US" dirty="0"/>
              <a:t>             	conversion after 4</a:t>
            </a:r>
            <a:r>
              <a:rPr lang="en-US" baseline="30000" dirty="0"/>
              <a:t>th</a:t>
            </a:r>
            <a:r>
              <a:rPr lang="en-US" dirty="0"/>
              <a:t> bed= 78.52%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bed mass =  80,223 </a:t>
            </a:r>
            <a:r>
              <a:rPr lang="en-US" dirty="0" err="1"/>
              <a:t>lb</a:t>
            </a:r>
            <a:r>
              <a:rPr lang="en-US" dirty="0"/>
              <a:t>           	conversion after 5</a:t>
            </a:r>
            <a:r>
              <a:rPr lang="en-US" baseline="30000" dirty="0"/>
              <a:t>th</a:t>
            </a:r>
            <a:r>
              <a:rPr lang="en-US" dirty="0"/>
              <a:t> bed= 91.54%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B720A-1A50-4D26-A16F-EAA9D33049E4}"/>
              </a:ext>
            </a:extLst>
          </p:cNvPr>
          <p:cNvSpPr txBox="1"/>
          <p:nvPr/>
        </p:nvSpPr>
        <p:spPr>
          <a:xfrm>
            <a:off x="769862" y="5301200"/>
            <a:ext cx="6236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Outlet flowrates</a:t>
            </a:r>
            <a:br>
              <a:rPr lang="en-US" dirty="0"/>
            </a:br>
            <a:r>
              <a:rPr lang="en-US" dirty="0"/>
              <a:t>F</a:t>
            </a:r>
            <a:r>
              <a:rPr lang="en-US" baseline="-25000" dirty="0"/>
              <a:t>CO</a:t>
            </a:r>
            <a:r>
              <a:rPr lang="en-US" dirty="0"/>
              <a:t> = 373.72 </a:t>
            </a:r>
            <a:r>
              <a:rPr lang="en-US" dirty="0" err="1"/>
              <a:t>lbmol</a:t>
            </a:r>
            <a:r>
              <a:rPr lang="en-US" dirty="0"/>
              <a:t>/</a:t>
            </a:r>
            <a:r>
              <a:rPr lang="en-US" dirty="0" err="1"/>
              <a:t>hr</a:t>
            </a:r>
            <a:r>
              <a:rPr lang="en-US" dirty="0"/>
              <a:t>                         F</a:t>
            </a:r>
            <a:r>
              <a:rPr lang="en-US" baseline="-25000" dirty="0"/>
              <a:t>H2O</a:t>
            </a:r>
            <a:r>
              <a:rPr lang="en-US" dirty="0"/>
              <a:t> = 18,049 </a:t>
            </a:r>
            <a:r>
              <a:rPr lang="en-US" dirty="0" err="1"/>
              <a:t>lbmol</a:t>
            </a:r>
            <a:r>
              <a:rPr lang="en-US" dirty="0"/>
              <a:t>/</a:t>
            </a:r>
            <a:r>
              <a:rPr lang="en-US" dirty="0" err="1"/>
              <a:t>hr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baseline="-25000" dirty="0">
                <a:solidFill>
                  <a:schemeClr val="accent4">
                    <a:lumMod val="75000"/>
                  </a:schemeClr>
                </a:solidFill>
              </a:rPr>
              <a:t>CO2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= 5,100.9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lbmol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hr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                    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baseline="-25000" dirty="0">
                <a:solidFill>
                  <a:srgbClr val="FF0000"/>
                </a:solidFill>
              </a:rPr>
              <a:t>H2</a:t>
            </a:r>
            <a:r>
              <a:rPr lang="en-US" dirty="0">
                <a:solidFill>
                  <a:srgbClr val="FF0000"/>
                </a:solidFill>
              </a:rPr>
              <a:t> = 6,937.4 </a:t>
            </a:r>
            <a:r>
              <a:rPr lang="en-US" dirty="0" err="1">
                <a:solidFill>
                  <a:srgbClr val="FF0000"/>
                </a:solidFill>
              </a:rPr>
              <a:t>lbmol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hr</a:t>
            </a:r>
            <a:br>
              <a:rPr lang="en-US" dirty="0"/>
            </a:br>
            <a:r>
              <a:rPr lang="en-US" dirty="0"/>
              <a:t>F</a:t>
            </a:r>
            <a:r>
              <a:rPr lang="en-US" baseline="-25000" dirty="0"/>
              <a:t>N2</a:t>
            </a:r>
            <a:r>
              <a:rPr lang="en-US" dirty="0"/>
              <a:t> = 213.97 </a:t>
            </a:r>
            <a:r>
              <a:rPr lang="en-US" dirty="0" err="1"/>
              <a:t>lbmol</a:t>
            </a:r>
            <a:r>
              <a:rPr lang="en-US" dirty="0"/>
              <a:t>/</a:t>
            </a:r>
            <a:r>
              <a:rPr lang="en-US" dirty="0" err="1"/>
              <a:t>hr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2798BD-585D-4AF7-9FD6-B760879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82" y="6311900"/>
            <a:ext cx="690074" cy="454028"/>
          </a:xfrm>
        </p:spPr>
        <p:txBody>
          <a:bodyPr/>
          <a:lstStyle/>
          <a:p>
            <a:fld id="{C6B94568-6FBB-409B-A402-D0A00605F851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2CEBA0-BEF4-458A-B89A-A9F22EE1C0D7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B15DA9-F86C-44FA-B831-65E49D0F328F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B33E7D-C315-4E98-A8BC-DDDD2848A052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412702C-1AE9-439B-A171-0E5BEDB537E9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DE196F9-4A5E-4CDD-B093-EE8709F5DA5C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C1A557-28F1-4005-9537-6E63152DEC2E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Design: High Temperature Shift Reactor</a:t>
            </a:r>
          </a:p>
        </p:txBody>
      </p:sp>
    </p:spTree>
    <p:extLst>
      <p:ext uri="{BB962C8B-B14F-4D97-AF65-F5344CB8AC3E}">
        <p14:creationId xmlns:p14="http://schemas.microsoft.com/office/powerpoint/2010/main" val="142453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B85C6B-552F-442A-81EB-7991C4F0E797}"/>
                  </a:ext>
                </a:extLst>
              </p:cNvPr>
              <p:cNvSpPr txBox="1"/>
              <p:nvPr/>
            </p:nvSpPr>
            <p:spPr>
              <a:xfrm>
                <a:off x="435634" y="1241126"/>
                <a:ext cx="7060721" cy="5250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Diameter is chosen so the flux is above a minimum.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</a:rPr>
                  <a:t>Minimum flux, G is determined by – 1. assuming a G value and seeing if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q</a:t>
                </a:r>
                <a:r>
                  <a:rPr lang="en-US" sz="1400" baseline="-25000" dirty="0" err="1">
                    <a:solidFill>
                      <a:srgbClr val="FF0000"/>
                    </a:solidFill>
                  </a:rPr>
                  <a:t>m</a:t>
                </a:r>
                <a:r>
                  <a:rPr lang="en-US" sz="1400" baseline="300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 is &lt;0.3 </a:t>
                </a:r>
                <a:r>
                  <a:rPr lang="en-US" sz="1400" baseline="30000" dirty="0" err="1">
                    <a:solidFill>
                      <a:srgbClr val="FF0000"/>
                    </a:solidFill>
                  </a:rPr>
                  <a:t>o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C.</a:t>
                </a:r>
                <a:r>
                  <a:rPr lang="en-US" sz="1400" dirty="0">
                    <a:solidFill>
                      <a:srgbClr val="FF0000"/>
                    </a:solidFill>
                  </a:rPr>
                  <a:t>  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</a:rPr>
                  <a:t>                                                                 2. iterate until A proper G is found.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</a:rPr>
                  <a:t>      *a Higher G results in a lower reactor size, but here our flowrate is fixed.</a:t>
                </a:r>
                <a:br>
                  <a:rPr lang="en-US" sz="1400" dirty="0"/>
                </a:br>
                <a:br>
                  <a:rPr lang="en-US" sz="1400" dirty="0"/>
                </a:br>
                <a:r>
                  <a:rPr lang="en-US" sz="1400" dirty="0"/>
                  <a:t>R</a:t>
                </a:r>
                <a:r>
                  <a:rPr lang="en-US" sz="1400" baseline="-25000" dirty="0"/>
                  <a:t>m </a:t>
                </a:r>
                <a:r>
                  <a:rPr lang="en-US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𝐶𝑂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br>
                  <a:rPr lang="en-US" sz="1400" dirty="0"/>
                </a:br>
                <a:r>
                  <a:rPr lang="en-US" sz="1400" dirty="0"/>
                  <a:t>M</a:t>
                </a:r>
                <a:r>
                  <a:rPr lang="en-US" sz="1400" baseline="-25000" dirty="0"/>
                  <a:t>m</a:t>
                </a:r>
                <a:r>
                  <a:rPr lang="en-US" sz="1400" dirty="0"/>
                  <a:t> = Average molecular weight of the feed. (</a:t>
                </a:r>
                <a:r>
                  <a:rPr lang="en-US" sz="1400" dirty="0" err="1"/>
                  <a:t>lb</a:t>
                </a:r>
                <a:r>
                  <a:rPr lang="en-US" sz="1400" dirty="0"/>
                  <a:t>/ </a:t>
                </a:r>
                <a:r>
                  <a:rPr lang="en-US" sz="1400" dirty="0" err="1"/>
                  <a:t>lb</a:t>
                </a:r>
                <a:r>
                  <a:rPr lang="en-US" sz="1400" dirty="0"/>
                  <a:t>-mole)</a:t>
                </a:r>
                <a:br>
                  <a:rPr lang="en-US" sz="1400" dirty="0"/>
                </a:br>
                <a:r>
                  <a:rPr lang="en-US" sz="1400" dirty="0"/>
                  <a:t>G = Mass flux of feed in the reactor (</a:t>
                </a:r>
                <a:r>
                  <a:rPr lang="en-US" sz="1400" dirty="0" err="1"/>
                  <a:t>lb</a:t>
                </a:r>
                <a:r>
                  <a:rPr lang="en-US" sz="1400" dirty="0"/>
                  <a:t> ft</a:t>
                </a:r>
                <a:r>
                  <a:rPr lang="en-US" sz="1400" baseline="30000" dirty="0"/>
                  <a:t>-2</a:t>
                </a:r>
                <a:r>
                  <a:rPr lang="en-US" sz="1400" dirty="0"/>
                  <a:t> hr</a:t>
                </a:r>
                <a:r>
                  <a:rPr lang="en-US" sz="1400" baseline="30000" dirty="0"/>
                  <a:t>-1</a:t>
                </a:r>
                <a:r>
                  <a:rPr lang="en-US" sz="1400" dirty="0"/>
                  <a:t>)</a:t>
                </a:r>
                <a:br>
                  <a:rPr lang="en-US" sz="1400" dirty="0"/>
                </a:br>
                <a:r>
                  <a:rPr lang="en-US" sz="1400" dirty="0"/>
                  <a:t>R</a:t>
                </a:r>
                <a:r>
                  <a:rPr lang="en-US" sz="1400" baseline="-25000" dirty="0"/>
                  <a:t>m</a:t>
                </a:r>
                <a:r>
                  <a:rPr lang="en-US" sz="1400" dirty="0"/>
                  <a:t> = </a:t>
                </a:r>
                <a:r>
                  <a:rPr lang="en-US" sz="1400" dirty="0" err="1"/>
                  <a:t>lb</a:t>
                </a:r>
                <a:r>
                  <a:rPr lang="en-US" sz="1400" dirty="0"/>
                  <a:t>-moles of gas reacted per </a:t>
                </a:r>
                <a:r>
                  <a:rPr lang="en-US" sz="1400" dirty="0" err="1"/>
                  <a:t>lb</a:t>
                </a:r>
                <a:r>
                  <a:rPr lang="en-US" sz="1400" dirty="0"/>
                  <a:t>-moles of feed.                       Where a</a:t>
                </a:r>
                <a:r>
                  <a:rPr lang="en-US" sz="1400" baseline="-25000" dirty="0"/>
                  <a:t>m</a:t>
                </a:r>
                <a:r>
                  <a:rPr lang="en-US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                                                                the surface area of catalyst per unit mass of catalyst (sq ft/</a:t>
                </a:r>
                <a:r>
                  <a:rPr lang="en-US" sz="1400" dirty="0" err="1"/>
                  <a:t>lb</a:t>
                </a:r>
                <a:r>
                  <a:rPr lang="en-US" sz="1400" dirty="0"/>
                  <a:t>), </a:t>
                </a:r>
                <a:br>
                  <a:rPr lang="en-US" sz="1400" dirty="0"/>
                </a:br>
                <a:r>
                  <a:rPr lang="en-US" sz="1400" dirty="0"/>
                  <a:t>                                                                                 </a:t>
                </a:r>
                <a:r>
                  <a:rPr lang="en-US" sz="1400" dirty="0" err="1"/>
                  <a:t>D</a:t>
                </a:r>
                <a:r>
                  <a:rPr lang="en-US" sz="1400" baseline="-25000" dirty="0" err="1"/>
                  <a:t>p</a:t>
                </a:r>
                <a:r>
                  <a:rPr lang="en-US" sz="1400" dirty="0"/>
                  <a:t> is dimension of the catalyst tablet (ft)</a:t>
                </a:r>
                <a:br>
                  <a:rPr lang="en-US" sz="1400" dirty="0"/>
                </a:br>
                <a:r>
                  <a:rPr lang="en-US" sz="1400" dirty="0"/>
                  <a:t>                                                                               </a:t>
                </a:r>
                <a:r>
                  <a:rPr lang="en-US" sz="1400" dirty="0" err="1"/>
                  <a:t>ρ</a:t>
                </a:r>
                <a:r>
                  <a:rPr lang="en-US" sz="1400" baseline="-25000" dirty="0" err="1"/>
                  <a:t>p</a:t>
                </a:r>
                <a:r>
                  <a:rPr lang="en-US" sz="1400" dirty="0"/>
                  <a:t> is  particle density (</a:t>
                </a:r>
                <a:r>
                  <a:rPr lang="en-US" sz="1400" dirty="0" err="1"/>
                  <a:t>lb</a:t>
                </a:r>
                <a:r>
                  <a:rPr lang="en-US" sz="1400" dirty="0"/>
                  <a:t>/ cu ft) of the catalyst.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 err="1"/>
                  <a:t>q</a:t>
                </a:r>
                <a:r>
                  <a:rPr lang="en-US" sz="1400" baseline="-25000" dirty="0" err="1"/>
                  <a:t>m</a:t>
                </a:r>
                <a:r>
                  <a:rPr lang="en-US" sz="1400" dirty="0"/>
                  <a:t> = R</a:t>
                </a:r>
                <a:r>
                  <a:rPr lang="en-US" sz="1400" baseline="-25000" dirty="0"/>
                  <a:t>m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𝑝𝑚</m:t>
                            </m:r>
                          </m:sub>
                        </m:sSub>
                      </m:den>
                    </m:f>
                  </m:oMath>
                </a14:m>
                <a:br>
                  <a:rPr lang="en-US" sz="1400" dirty="0"/>
                </a:br>
                <a:r>
                  <a:rPr lang="en-US" sz="1400" dirty="0" err="1"/>
                  <a:t>ΔH</a:t>
                </a:r>
                <a:r>
                  <a:rPr lang="en-US" sz="1400" baseline="-25000" dirty="0" err="1"/>
                  <a:t>r</a:t>
                </a:r>
                <a:r>
                  <a:rPr lang="en-US" sz="1400" dirty="0"/>
                  <a:t> = Heat of water-gas shift reaction (kJ/ </a:t>
                </a:r>
                <a:r>
                  <a:rPr lang="en-US" sz="1400" dirty="0" err="1"/>
                  <a:t>lb</a:t>
                </a:r>
                <a:r>
                  <a:rPr lang="en-US" sz="1400" dirty="0"/>
                  <a:t>-mole)</a:t>
                </a:r>
                <a:br>
                  <a:rPr lang="en-US" sz="1400" dirty="0"/>
                </a:br>
                <a:r>
                  <a:rPr lang="en-US" sz="1400" dirty="0" err="1"/>
                  <a:t>C</a:t>
                </a:r>
                <a:r>
                  <a:rPr lang="en-US" sz="1400" baseline="-25000" dirty="0" err="1"/>
                  <a:t>pm</a:t>
                </a:r>
                <a:r>
                  <a:rPr lang="en-US" sz="1400" dirty="0"/>
                  <a:t> = molar heat capacity of the feed gas, (kJ/ </a:t>
                </a:r>
                <a:r>
                  <a:rPr lang="en-US" sz="1400" dirty="0" err="1"/>
                  <a:t>lb</a:t>
                </a:r>
                <a:r>
                  <a:rPr lang="en-US" sz="1400" dirty="0"/>
                  <a:t>-mole/</a:t>
                </a:r>
                <a:r>
                  <a:rPr lang="en-US" sz="1400" baseline="30000" dirty="0" err="1"/>
                  <a:t>o</a:t>
                </a:r>
                <a:r>
                  <a:rPr lang="en-US" sz="1400" dirty="0" err="1"/>
                  <a:t>C</a:t>
                </a:r>
                <a:r>
                  <a:rPr lang="en-US" sz="1400" dirty="0"/>
                  <a:t>)</a:t>
                </a:r>
                <a:br>
                  <a:rPr lang="en-US" sz="1400" dirty="0"/>
                </a:br>
                <a:r>
                  <a:rPr lang="en-US" sz="1400" dirty="0" err="1">
                    <a:solidFill>
                      <a:srgbClr val="FF0000"/>
                    </a:solidFill>
                  </a:rPr>
                  <a:t>q</a:t>
                </a:r>
                <a:r>
                  <a:rPr lang="en-US" sz="1400" baseline="-25000" dirty="0" err="1">
                    <a:solidFill>
                      <a:srgbClr val="FF0000"/>
                    </a:solidFill>
                  </a:rPr>
                  <a:t>m</a:t>
                </a:r>
                <a:r>
                  <a:rPr lang="en-US" sz="1400" dirty="0">
                    <a:solidFill>
                      <a:srgbClr val="FF0000"/>
                    </a:solidFill>
                  </a:rPr>
                  <a:t> = temperature gradient existing between the fluid phase and catalytic surface</a:t>
                </a:r>
                <a:br>
                  <a:rPr lang="en-US" sz="1400" dirty="0">
                    <a:solidFill>
                      <a:srgbClr val="FF0000"/>
                    </a:solidFill>
                  </a:rPr>
                </a:br>
                <a:br>
                  <a:rPr lang="en-US" sz="1400" dirty="0"/>
                </a:br>
                <a:r>
                  <a:rPr lang="en-US" sz="1400" dirty="0"/>
                  <a:t>minimum G is = 1,400 (</a:t>
                </a:r>
                <a:r>
                  <a:rPr lang="en-US" sz="1400" dirty="0" err="1"/>
                  <a:t>lb</a:t>
                </a:r>
                <a:r>
                  <a:rPr lang="en-US" sz="1400" dirty="0"/>
                  <a:t> ft</a:t>
                </a:r>
                <a:r>
                  <a:rPr lang="en-US" sz="1400" baseline="30000" dirty="0"/>
                  <a:t>-2</a:t>
                </a:r>
                <a:r>
                  <a:rPr lang="en-US" sz="1400" dirty="0"/>
                  <a:t> hr</a:t>
                </a:r>
                <a:r>
                  <a:rPr lang="en-US" sz="1400" baseline="30000" dirty="0"/>
                  <a:t>-1</a:t>
                </a:r>
                <a:r>
                  <a:rPr lang="en-US" sz="1400" dirty="0"/>
                  <a:t>), a diameter if 11 ft gives us a G of= 6,103 </a:t>
                </a:r>
                <a:r>
                  <a:rPr lang="en-US" sz="1400" dirty="0" err="1"/>
                  <a:t>lb</a:t>
                </a:r>
                <a:r>
                  <a:rPr lang="en-US" sz="1400" dirty="0"/>
                  <a:t>/</a:t>
                </a:r>
                <a:r>
                  <a:rPr lang="en-US" sz="1400" dirty="0" err="1"/>
                  <a:t>hr</a:t>
                </a:r>
                <a:r>
                  <a:rPr lang="en-US" sz="1400" dirty="0"/>
                  <a:t>/ft</a:t>
                </a:r>
                <a:r>
                  <a:rPr lang="en-US" sz="1400" baseline="30000" dirty="0"/>
                  <a:t>2</a:t>
                </a:r>
                <a:br>
                  <a:rPr lang="en-US" sz="1400" dirty="0"/>
                </a:br>
                <a:br>
                  <a:rPr lang="en-US" sz="1400" dirty="0"/>
                </a:br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B85C6B-552F-442A-81EB-7991C4F0E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34" y="1241126"/>
                <a:ext cx="7060721" cy="5250348"/>
              </a:xfrm>
              <a:prstGeom prst="rect">
                <a:avLst/>
              </a:prstGeom>
              <a:blipFill>
                <a:blip r:embed="rId2"/>
                <a:stretch>
                  <a:fillRect l="-259" t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B4158C-349E-4A1F-80B9-A4B334CA89DB}"/>
              </a:ext>
            </a:extLst>
          </p:cNvPr>
          <p:cNvSpPr txBox="1"/>
          <p:nvPr/>
        </p:nvSpPr>
        <p:spPr>
          <a:xfrm>
            <a:off x="7138359" y="4182733"/>
            <a:ext cx="18417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height of 40 ft cylindrical vessel can accommodate the 5 catalyst beds with adequate spacing.</a:t>
            </a:r>
          </a:p>
          <a:p>
            <a:r>
              <a:rPr lang="en-US" sz="1400" dirty="0"/>
              <a:t>Skirt height 7.25 ft &amp;</a:t>
            </a:r>
            <a:br>
              <a:rPr lang="en-US" sz="1400" dirty="0"/>
            </a:br>
            <a:r>
              <a:rPr lang="en-US" sz="1400" dirty="0"/>
              <a:t>Top elliptical head is 2.75 ft. TH = 50 ft.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E2BE-36CB-4FFA-9886-98EF0947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82" y="6311900"/>
            <a:ext cx="690074" cy="454028"/>
          </a:xfrm>
        </p:spPr>
        <p:txBody>
          <a:bodyPr/>
          <a:lstStyle/>
          <a:p>
            <a:fld id="{C6B94568-6FBB-409B-A402-D0A00605F851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8C6273-3AE4-4AD5-AB85-867B40B363D0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9176FB-4CE5-400C-B918-5CD83302CDC5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AAAF3A-40FF-4568-A636-6AC85DA6EF32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D471C39-82A3-48BB-B2C7-001D7E9569D1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4B9EB7F-B506-448A-ADE2-3596F298CCB6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EB57A1-A08F-4C39-9550-4F47C8E3BA53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Flow Configuration &amp; Sizing</a:t>
            </a:r>
          </a:p>
        </p:txBody>
      </p:sp>
    </p:spTree>
    <p:extLst>
      <p:ext uri="{BB962C8B-B14F-4D97-AF65-F5344CB8AC3E}">
        <p14:creationId xmlns:p14="http://schemas.microsoft.com/office/powerpoint/2010/main" val="3835054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2E69C0-9E2B-4EE1-8FAA-C2F771543568}"/>
                  </a:ext>
                </a:extLst>
              </p:cNvPr>
              <p:cNvSpPr txBox="1"/>
              <p:nvPr/>
            </p:nvSpPr>
            <p:spPr>
              <a:xfrm>
                <a:off x="271731" y="1019039"/>
                <a:ext cx="4769826" cy="333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accent1"/>
                    </a:solidFill>
                  </a:rPr>
                  <a:t>Q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𝑙𝑜𝑤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135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135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𝑠𝑡𝑜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𝑠𝑡𝑖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𝑠𝑡</m:t>
                                </m:r>
                              </m:sub>
                            </m:sSub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sz="13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135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135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𝑠𝑡𝑜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sz="13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𝑎𝑖𝑟</m:t>
                                </m:r>
                              </m:sub>
                            </m:sSub>
                            <m:r>
                              <a:rPr lang="en-US" sz="135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1350" dirty="0">
                    <a:solidFill>
                      <a:schemeClr val="accent1"/>
                    </a:solidFill>
                  </a:rPr>
                  <a:t>    ; , </a:t>
                </a:r>
                <a:r>
                  <a:rPr lang="en-US" sz="1350" dirty="0" err="1">
                    <a:solidFill>
                      <a:schemeClr val="accent1"/>
                    </a:solidFill>
                  </a:rPr>
                  <a:t>k</a:t>
                </a:r>
                <a:r>
                  <a:rPr lang="en-US" sz="1350" baseline="-25000" dirty="0" err="1">
                    <a:solidFill>
                      <a:schemeClr val="accent1"/>
                    </a:solidFill>
                  </a:rPr>
                  <a:t>st</a:t>
                </a:r>
                <a:r>
                  <a:rPr lang="en-US" sz="1350" dirty="0">
                    <a:solidFill>
                      <a:schemeClr val="accent1"/>
                    </a:solidFill>
                  </a:rPr>
                  <a:t> = 40 W/m-K, , k</a:t>
                </a:r>
                <a:r>
                  <a:rPr lang="en-US" sz="1350" baseline="-25000" dirty="0">
                    <a:solidFill>
                      <a:schemeClr val="accent1"/>
                    </a:solidFill>
                  </a:rPr>
                  <a:t>in</a:t>
                </a:r>
                <a:r>
                  <a:rPr lang="en-US" sz="1350" dirty="0">
                    <a:solidFill>
                      <a:schemeClr val="accent1"/>
                    </a:solidFill>
                  </a:rPr>
                  <a:t> = 0.03 W/m-K,             </a:t>
                </a:r>
              </a:p>
              <a:p>
                <a:r>
                  <a:rPr lang="en-US" sz="1350" dirty="0">
                    <a:solidFill>
                      <a:schemeClr val="accent1"/>
                    </a:solidFill>
                  </a:rPr>
                  <a:t>                                                  h</a:t>
                </a:r>
                <a:r>
                  <a:rPr lang="en-US" sz="1350" baseline="-25000" dirty="0">
                    <a:solidFill>
                      <a:schemeClr val="accent1"/>
                    </a:solidFill>
                  </a:rPr>
                  <a:t>air</a:t>
                </a:r>
                <a:r>
                  <a:rPr lang="en-US" sz="1350" dirty="0">
                    <a:solidFill>
                      <a:schemeClr val="accent1"/>
                    </a:solidFill>
                  </a:rPr>
                  <a:t> = 30 W/m</a:t>
                </a:r>
                <a:r>
                  <a:rPr lang="en-US" sz="1350" baseline="30000" dirty="0">
                    <a:solidFill>
                      <a:schemeClr val="accent1"/>
                    </a:solidFill>
                  </a:rPr>
                  <a:t>2</a:t>
                </a:r>
                <a:r>
                  <a:rPr lang="en-US" sz="1350" dirty="0">
                    <a:solidFill>
                      <a:schemeClr val="accent1"/>
                    </a:solidFill>
                  </a:rPr>
                  <a:t>-K      </a:t>
                </a:r>
              </a:p>
              <a:p>
                <a:endParaRPr lang="en-US" sz="1350" dirty="0">
                  <a:solidFill>
                    <a:schemeClr val="accent1"/>
                  </a:solidFill>
                </a:endParaRPr>
              </a:p>
              <a:p>
                <a:r>
                  <a:rPr lang="en-US" sz="1350" dirty="0">
                    <a:solidFill>
                      <a:schemeClr val="accent1"/>
                    </a:solidFill>
                  </a:rPr>
                  <a:t>Assuming an insulation thickness and calculate the heat loss Q and outside temperature. </a:t>
                </a:r>
              </a:p>
              <a:p>
                <a:br>
                  <a:rPr lang="en-US" sz="1350" dirty="0">
                    <a:solidFill>
                      <a:schemeClr val="accent1"/>
                    </a:solidFill>
                  </a:rPr>
                </a:br>
                <a:r>
                  <a:rPr lang="en-US" sz="1350" dirty="0">
                    <a:solidFill>
                      <a:schemeClr val="accent1"/>
                    </a:solidFill>
                  </a:rPr>
                  <a:t>Heat loss through uninsulated vessel wall = 36.84 kW.</a:t>
                </a:r>
                <a:br>
                  <a:rPr lang="en-US" sz="1350" dirty="0">
                    <a:solidFill>
                      <a:schemeClr val="accent1"/>
                    </a:solidFill>
                  </a:rPr>
                </a:br>
                <a:r>
                  <a:rPr lang="en-US" sz="1350" dirty="0">
                    <a:solidFill>
                      <a:schemeClr val="accent1"/>
                    </a:solidFill>
                  </a:rPr>
                  <a:t>Insulation thickness = 3 in.</a:t>
                </a:r>
                <a:br>
                  <a:rPr lang="en-US" sz="1350" dirty="0">
                    <a:solidFill>
                      <a:schemeClr val="accent1"/>
                    </a:solidFill>
                  </a:rPr>
                </a:br>
                <a:r>
                  <a:rPr lang="en-US" sz="1350" dirty="0">
                    <a:solidFill>
                      <a:schemeClr val="accent1"/>
                    </a:solidFill>
                  </a:rPr>
                  <a:t>Heat loss through insulated vessel wall = 0.508 kW.</a:t>
                </a:r>
                <a:br>
                  <a:rPr lang="en-US" sz="1350" dirty="0">
                    <a:solidFill>
                      <a:schemeClr val="accent1"/>
                    </a:solidFill>
                  </a:rPr>
                </a:br>
                <a:br>
                  <a:rPr lang="en-US" sz="1350" dirty="0">
                    <a:solidFill>
                      <a:schemeClr val="accent1"/>
                    </a:solidFill>
                  </a:rPr>
                </a:br>
                <a:r>
                  <a:rPr lang="en-US" sz="1350" dirty="0">
                    <a:solidFill>
                      <a:schemeClr val="accent1"/>
                    </a:solidFill>
                  </a:rPr>
                  <a:t>Reduction in heat loss = 98.62%</a:t>
                </a:r>
                <a:br>
                  <a:rPr lang="en-US" sz="1350" dirty="0">
                    <a:solidFill>
                      <a:schemeClr val="accent1"/>
                    </a:solidFill>
                  </a:rPr>
                </a:br>
                <a:r>
                  <a:rPr lang="en-US" sz="1350" dirty="0">
                    <a:solidFill>
                      <a:schemeClr val="accent1"/>
                    </a:solidFill>
                  </a:rPr>
                  <a:t>Vessel Insulation outer wall temperature = 39.89 </a:t>
                </a:r>
                <a:r>
                  <a:rPr lang="en-US" sz="1350" baseline="30000" dirty="0" err="1">
                    <a:solidFill>
                      <a:schemeClr val="accent1"/>
                    </a:solidFill>
                  </a:rPr>
                  <a:t>o</a:t>
                </a:r>
                <a:r>
                  <a:rPr lang="en-US" sz="1350" dirty="0" err="1">
                    <a:solidFill>
                      <a:schemeClr val="accent1"/>
                    </a:solidFill>
                  </a:rPr>
                  <a:t>C</a:t>
                </a:r>
                <a:endParaRPr lang="en-US" sz="1350" dirty="0">
                  <a:solidFill>
                    <a:schemeClr val="accent1"/>
                  </a:solidFill>
                </a:endParaRPr>
              </a:p>
              <a:p>
                <a:endParaRPr lang="en-US" sz="1350" dirty="0"/>
              </a:p>
              <a:p>
                <a:r>
                  <a:rPr lang="en-US" sz="1350" dirty="0"/>
                  <a:t>                                                   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2E69C0-9E2B-4EE1-8FAA-C2F771543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1" y="1019039"/>
                <a:ext cx="4769826" cy="3339889"/>
              </a:xfrm>
              <a:prstGeom prst="rect">
                <a:avLst/>
              </a:prstGeom>
              <a:blipFill>
                <a:blip r:embed="rId2"/>
                <a:stretch>
                  <a:fillRect l="-384" r="-7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209C4E-D6A4-4DCF-B591-729E548CCB8F}"/>
              </a:ext>
            </a:extLst>
          </p:cNvPr>
          <p:cNvSpPr txBox="1"/>
          <p:nvPr/>
        </p:nvSpPr>
        <p:spPr>
          <a:xfrm>
            <a:off x="271731" y="4248015"/>
            <a:ext cx="402422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6"/>
                </a:solidFill>
              </a:rPr>
              <a:t>Reactor Operational Weight (including reacting fluid)</a:t>
            </a:r>
          </a:p>
          <a:p>
            <a:endParaRPr lang="en-US" sz="1350" dirty="0">
              <a:solidFill>
                <a:schemeClr val="accent6"/>
              </a:solidFill>
            </a:endParaRPr>
          </a:p>
          <a:p>
            <a:r>
              <a:rPr lang="en-US" sz="1350" dirty="0">
                <a:solidFill>
                  <a:schemeClr val="accent6"/>
                </a:solidFill>
              </a:rPr>
              <a:t>At the base, mass is 410,000 </a:t>
            </a:r>
            <a:r>
              <a:rPr lang="en-US" sz="1350" dirty="0" err="1">
                <a:solidFill>
                  <a:schemeClr val="accent6"/>
                </a:solidFill>
              </a:rPr>
              <a:t>lb</a:t>
            </a:r>
            <a:br>
              <a:rPr lang="en-US" sz="1350" dirty="0">
                <a:solidFill>
                  <a:schemeClr val="accent6"/>
                </a:solidFill>
              </a:rPr>
            </a:br>
            <a:br>
              <a:rPr lang="en-US" sz="1350" dirty="0">
                <a:solidFill>
                  <a:schemeClr val="accent6"/>
                </a:solidFill>
              </a:rPr>
            </a:br>
            <a:r>
              <a:rPr lang="en-US" sz="1350" dirty="0">
                <a:solidFill>
                  <a:schemeClr val="accent6"/>
                </a:solidFill>
              </a:rPr>
              <a:t>Considering- Reactor shell, head, insulation, ladder,</a:t>
            </a:r>
          </a:p>
          <a:p>
            <a:r>
              <a:rPr lang="en-US" sz="1350" dirty="0">
                <a:solidFill>
                  <a:schemeClr val="accent6"/>
                </a:solidFill>
              </a:rPr>
              <a:t>Ladder clips, support plate, fluid, catalyst, catalyst support, skirt shell, stiffening rings, thermowell, nozzles, finned tube radiator.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58D6B-3B46-47C7-8B41-DB2B573B29A5}"/>
              </a:ext>
            </a:extLst>
          </p:cNvPr>
          <p:cNvSpPr txBox="1"/>
          <p:nvPr/>
        </p:nvSpPr>
        <p:spPr>
          <a:xfrm>
            <a:off x="4766095" y="1068598"/>
            <a:ext cx="4106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1F035-CB7F-4F4F-A5EE-467AAF880E2F}"/>
              </a:ext>
            </a:extLst>
          </p:cNvPr>
          <p:cNvSpPr txBox="1"/>
          <p:nvPr/>
        </p:nvSpPr>
        <p:spPr>
          <a:xfrm>
            <a:off x="5041557" y="816914"/>
            <a:ext cx="41967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Wind velocity was 100 mph for moment at the base</a:t>
            </a:r>
          </a:p>
          <a:p>
            <a:endParaRPr lang="en-US" sz="1350" dirty="0">
              <a:solidFill>
                <a:srgbClr val="FF0000"/>
              </a:solidFill>
            </a:endParaRPr>
          </a:p>
          <a:p>
            <a:r>
              <a:rPr lang="en-US" sz="1350" dirty="0">
                <a:solidFill>
                  <a:srgbClr val="FF0000"/>
                </a:solidFill>
              </a:rPr>
              <a:t>The reactor is assumed to be a cantilever beam with distributed loadings for wind and earthquake loading calculations. The standard used was </a:t>
            </a:r>
            <a:br>
              <a:rPr lang="en-US" sz="1350" dirty="0">
                <a:solidFill>
                  <a:srgbClr val="FF0000"/>
                </a:solidFill>
              </a:rPr>
            </a:br>
            <a:br>
              <a:rPr lang="en-US" sz="1350" dirty="0">
                <a:solidFill>
                  <a:srgbClr val="FF0000"/>
                </a:solidFill>
              </a:rPr>
            </a:br>
            <a:r>
              <a:rPr lang="en-US" sz="1350" dirty="0">
                <a:solidFill>
                  <a:srgbClr val="FF0000"/>
                </a:solidFill>
              </a:rPr>
              <a:t>ASA A58.1-1955</a:t>
            </a:r>
          </a:p>
          <a:p>
            <a:endParaRPr lang="en-US" sz="1350" dirty="0">
              <a:solidFill>
                <a:srgbClr val="FF0000"/>
              </a:solidFill>
            </a:endParaRPr>
          </a:p>
          <a:p>
            <a:r>
              <a:rPr lang="en-US" sz="1350" dirty="0">
                <a:solidFill>
                  <a:srgbClr val="FF0000"/>
                </a:solidFill>
              </a:rPr>
              <a:t>Shear loads due to earthquake was 410 kips</a:t>
            </a:r>
            <a:br>
              <a:rPr lang="en-US" sz="1350" dirty="0">
                <a:solidFill>
                  <a:srgbClr val="FF0000"/>
                </a:solidFill>
              </a:rPr>
            </a:br>
            <a:r>
              <a:rPr lang="en-US" sz="1350" dirty="0">
                <a:solidFill>
                  <a:srgbClr val="FF0000"/>
                </a:solidFill>
              </a:rPr>
              <a:t>Seismic Moment at base was 2751.8 kips</a:t>
            </a:r>
          </a:p>
          <a:p>
            <a:endParaRPr lang="en-US" sz="1350" dirty="0">
              <a:solidFill>
                <a:srgbClr val="FF0000"/>
              </a:solidFill>
            </a:endParaRPr>
          </a:p>
          <a:p>
            <a:r>
              <a:rPr lang="en-US" sz="1350" dirty="0">
                <a:solidFill>
                  <a:srgbClr val="FF0000"/>
                </a:solidFill>
              </a:rPr>
              <a:t>Moment at base due to wind was 361040 </a:t>
            </a:r>
            <a:r>
              <a:rPr lang="en-US" sz="1350" dirty="0" err="1">
                <a:solidFill>
                  <a:srgbClr val="FF0000"/>
                </a:solidFill>
              </a:rPr>
              <a:t>lb</a:t>
            </a:r>
            <a:r>
              <a:rPr lang="en-US" sz="1350" dirty="0">
                <a:solidFill>
                  <a:srgbClr val="FF0000"/>
                </a:solidFill>
              </a:rPr>
              <a:t>-ft</a:t>
            </a:r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97E3D-4FF7-4D50-86E1-E7E04234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687" y="3429000"/>
            <a:ext cx="4431605" cy="3036974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765B664-B0B1-48A8-A802-87BD0EE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82" y="6311900"/>
            <a:ext cx="690074" cy="454028"/>
          </a:xfrm>
        </p:spPr>
        <p:txBody>
          <a:bodyPr/>
          <a:lstStyle/>
          <a:p>
            <a:fld id="{C6B94568-6FBB-409B-A402-D0A00605F851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9FDCEC-A095-4B57-916E-9377D04CBAE1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5A7903-AF82-4006-9ACE-AF272A938FA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5D895B-451A-4DC6-A268-335C1FCB71C6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6D06BA5-B527-455C-9CEC-B28FC1C59F47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49FAEF-B521-4F13-930D-54BA0F974773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74D97D-5625-461D-A767-A8409710572D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Insulation</a:t>
            </a:r>
          </a:p>
        </p:txBody>
      </p:sp>
    </p:spTree>
    <p:extLst>
      <p:ext uri="{BB962C8B-B14F-4D97-AF65-F5344CB8AC3E}">
        <p14:creationId xmlns:p14="http://schemas.microsoft.com/office/powerpoint/2010/main" val="4266499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0AEB7-DFDD-4677-9462-F9552A78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2" y="517018"/>
            <a:ext cx="4840470" cy="5354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00A43-5309-4E4B-9BE4-BD4B2EA9B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810" y="430779"/>
            <a:ext cx="3187034" cy="5200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A0377-1655-4D2E-B9B2-F03934B2D374}"/>
              </a:ext>
            </a:extLst>
          </p:cNvPr>
          <p:cNvSpPr txBox="1"/>
          <p:nvPr/>
        </p:nvSpPr>
        <p:spPr>
          <a:xfrm>
            <a:off x="985336" y="6011818"/>
            <a:ext cx="1781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Seismic Loading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E97DF-F424-44E6-B3C7-61729322CB38}"/>
              </a:ext>
            </a:extLst>
          </p:cNvPr>
          <p:cNvSpPr txBox="1"/>
          <p:nvPr/>
        </p:nvSpPr>
        <p:spPr>
          <a:xfrm>
            <a:off x="6377226" y="6011818"/>
            <a:ext cx="1781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Wind Loading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869E6D3-82EC-406D-A43B-9F479D7E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82" y="6311900"/>
            <a:ext cx="690074" cy="454028"/>
          </a:xfrm>
        </p:spPr>
        <p:txBody>
          <a:bodyPr/>
          <a:lstStyle/>
          <a:p>
            <a:fld id="{C6B94568-6FBB-409B-A402-D0A00605F851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1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506779" y="515819"/>
            <a:ext cx="478754" cy="478754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167884" y="467409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Raw Material Specification: MSW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67884" y="1698888"/>
            <a:ext cx="35628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/>
              <a:t>Proximate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Components		%Composition</a:t>
            </a:r>
          </a:p>
          <a:p>
            <a:endParaRPr lang="fr-FR" sz="2000" dirty="0"/>
          </a:p>
          <a:p>
            <a:r>
              <a:rPr lang="fr-FR" sz="2000" dirty="0"/>
              <a:t>Ash				12.47</a:t>
            </a:r>
          </a:p>
          <a:p>
            <a:r>
              <a:rPr lang="fr-FR" sz="2000" dirty="0"/>
              <a:t>Volatile Carbon	75.83</a:t>
            </a:r>
          </a:p>
          <a:p>
            <a:r>
              <a:rPr lang="fr-FR" sz="2000" dirty="0" err="1"/>
              <a:t>Fixed</a:t>
            </a:r>
            <a:r>
              <a:rPr lang="fr-FR" sz="2000" dirty="0"/>
              <a:t> Carbon		11.69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3A000B2-EA4C-43AA-8AB0-60CA162BFD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58782"/>
              </p:ext>
            </p:extLst>
          </p:nvPr>
        </p:nvGraphicFramePr>
        <p:xfrm>
          <a:off x="4642259" y="1318040"/>
          <a:ext cx="3986529" cy="399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43486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38677-C6AA-4F25-A350-230DFEE19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6" y="966022"/>
            <a:ext cx="4189262" cy="5756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98F63-6055-4C13-8737-0ECBF80A0D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12" y="966022"/>
            <a:ext cx="4920005" cy="34831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E27EC7-C122-4AC8-9B52-8A00FEAA60A1}"/>
              </a:ext>
            </a:extLst>
          </p:cNvPr>
          <p:cNvSpPr/>
          <p:nvPr/>
        </p:nvSpPr>
        <p:spPr>
          <a:xfrm>
            <a:off x="8103153" y="561504"/>
            <a:ext cx="1040847" cy="1466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C1768DD-EF42-414E-B3FE-5C2C4C849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82" y="6311900"/>
            <a:ext cx="690074" cy="454028"/>
          </a:xfrm>
        </p:spPr>
        <p:txBody>
          <a:bodyPr/>
          <a:lstStyle/>
          <a:p>
            <a:fld id="{C6B94568-6FBB-409B-A402-D0A00605F851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E8B18B-27A3-4D40-B95D-7F11AC2159B6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8167EA-F48A-4E6D-BB6B-5977B825C36A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490348-8D65-4C37-880D-301D9CFD5759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9CB4BA-2572-4054-A206-5B00C916FEB8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349D80-BEB2-4B49-9D34-C601F1767488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EA901A-9D8F-4E3C-96BA-D5BB881E085C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Schematic: High Temperature Shift Reactor</a:t>
            </a:r>
          </a:p>
        </p:txBody>
      </p:sp>
    </p:spTree>
    <p:extLst>
      <p:ext uri="{BB962C8B-B14F-4D97-AF65-F5344CB8AC3E}">
        <p14:creationId xmlns:p14="http://schemas.microsoft.com/office/powerpoint/2010/main" val="2378369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0AC1B-8AAF-4BD9-A446-2A0F8ADB5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14" y="872370"/>
            <a:ext cx="6150006" cy="589809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4655C16-77B8-4953-A1EB-0DDB4B2068C0}"/>
              </a:ext>
            </a:extLst>
          </p:cNvPr>
          <p:cNvGrpSpPr/>
          <p:nvPr/>
        </p:nvGrpSpPr>
        <p:grpSpPr>
          <a:xfrm>
            <a:off x="430677" y="356371"/>
            <a:ext cx="423981" cy="423981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5C0FCB-AA7E-4C3F-8B82-A3588FE51BE1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3B0D91-DCED-4A40-B3C7-AFCCCB9F6EA9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57AE99-36D2-4CF8-BCC8-2A0345CA8755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7287522-07C9-4B20-A797-C014691ECDB6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F875E5-4AB3-42A6-98A0-02C68E65B893}"/>
              </a:ext>
            </a:extLst>
          </p:cNvPr>
          <p:cNvSpPr txBox="1"/>
          <p:nvPr/>
        </p:nvSpPr>
        <p:spPr>
          <a:xfrm>
            <a:off x="939455" y="349150"/>
            <a:ext cx="73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P&amp;ID: High Temperature Shift Reactor</a:t>
            </a:r>
          </a:p>
        </p:txBody>
      </p:sp>
    </p:spTree>
    <p:extLst>
      <p:ext uri="{BB962C8B-B14F-4D97-AF65-F5344CB8AC3E}">
        <p14:creationId xmlns:p14="http://schemas.microsoft.com/office/powerpoint/2010/main" val="3163378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3FD986-D46B-4224-8E2E-43524614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8ED4D-F6F9-4EB9-AE7A-ED35C2E47A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t="1924" r="6416" b="1299"/>
          <a:stretch/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FD46C-64FB-4279-BD3F-80626F7067A2}"/>
              </a:ext>
            </a:extLst>
          </p:cNvPr>
          <p:cNvSpPr txBox="1"/>
          <p:nvPr/>
        </p:nvSpPr>
        <p:spPr>
          <a:xfrm>
            <a:off x="1525332" y="2644170"/>
            <a:ext cx="6093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King Basil" panose="00000504000000000004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6686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506779" y="515819"/>
            <a:ext cx="478754" cy="478754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167884" y="467409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Raw Material Specification: MSW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67884" y="1662837"/>
            <a:ext cx="35628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Ultimate Analysis</a:t>
            </a:r>
          </a:p>
          <a:p>
            <a:endParaRPr lang="en-US" sz="2000" dirty="0"/>
          </a:p>
          <a:p>
            <a:r>
              <a:rPr lang="en-US" sz="2000" dirty="0"/>
              <a:t>Components		%Composition</a:t>
            </a:r>
          </a:p>
          <a:p>
            <a:endParaRPr lang="en-US" sz="2000" dirty="0"/>
          </a:p>
          <a:p>
            <a:r>
              <a:rPr lang="en-US" sz="2000" dirty="0"/>
              <a:t>Carbon			47.61</a:t>
            </a:r>
          </a:p>
          <a:p>
            <a:r>
              <a:rPr lang="en-US" sz="2000" dirty="0"/>
              <a:t>Hydrogen		6.07</a:t>
            </a:r>
          </a:p>
          <a:p>
            <a:r>
              <a:rPr lang="en-US" sz="2000" dirty="0"/>
              <a:t>Oxygen			43.85</a:t>
            </a:r>
          </a:p>
          <a:p>
            <a:r>
              <a:rPr lang="en-US" sz="2000" dirty="0"/>
              <a:t>Nitrogen			2.19</a:t>
            </a:r>
          </a:p>
          <a:p>
            <a:r>
              <a:rPr lang="en-US" sz="2000" dirty="0"/>
              <a:t>Sulfur			0.28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1531321-E076-4DB2-A97A-BE1CA7A61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83249"/>
              </p:ext>
            </p:extLst>
          </p:nvPr>
        </p:nvGraphicFramePr>
        <p:xfrm>
          <a:off x="4393942" y="1347019"/>
          <a:ext cx="4503175" cy="4444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5874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506779" y="515819"/>
            <a:ext cx="478754" cy="478754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167884" y="467409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Raw Material Specification: Coal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67884" y="1698888"/>
            <a:ext cx="35628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/>
              <a:t>Proximate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Components		%Composition</a:t>
            </a:r>
          </a:p>
          <a:p>
            <a:endParaRPr lang="fr-FR" sz="2000" dirty="0"/>
          </a:p>
          <a:p>
            <a:r>
              <a:rPr lang="fr-FR" sz="2000" dirty="0"/>
              <a:t>Ash				6.4</a:t>
            </a:r>
          </a:p>
          <a:p>
            <a:r>
              <a:rPr lang="fr-FR" sz="2000" dirty="0"/>
              <a:t>Volatile Carbon	48.46</a:t>
            </a:r>
          </a:p>
          <a:p>
            <a:r>
              <a:rPr lang="fr-FR" sz="2000" dirty="0" err="1"/>
              <a:t>Fixed</a:t>
            </a:r>
            <a:r>
              <a:rPr lang="fr-FR" sz="2000" dirty="0"/>
              <a:t> Carbon		45.14</a:t>
            </a:r>
          </a:p>
          <a:p>
            <a:endParaRPr lang="fr-FR" sz="2000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003781"/>
              </p:ext>
            </p:extLst>
          </p:nvPr>
        </p:nvGraphicFramePr>
        <p:xfrm>
          <a:off x="3399589" y="1113740"/>
          <a:ext cx="5092700" cy="425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2530CA2-CE03-4BC6-B317-50834039B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820824"/>
              </p:ext>
            </p:extLst>
          </p:nvPr>
        </p:nvGraphicFramePr>
        <p:xfrm>
          <a:off x="4326194" y="1262404"/>
          <a:ext cx="4634401" cy="4105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94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506779" y="515819"/>
            <a:ext cx="478754" cy="478754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167884" y="467409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Raw Material Specification: Coal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67884" y="1662837"/>
            <a:ext cx="35628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Ultimate Analysis</a:t>
            </a:r>
          </a:p>
          <a:p>
            <a:endParaRPr lang="en-US" sz="2000" dirty="0"/>
          </a:p>
          <a:p>
            <a:r>
              <a:rPr lang="en-US" sz="2000" dirty="0"/>
              <a:t>Components		%Composition</a:t>
            </a:r>
          </a:p>
          <a:p>
            <a:endParaRPr lang="en-US" sz="2000" dirty="0"/>
          </a:p>
          <a:p>
            <a:r>
              <a:rPr lang="en-US" sz="2000" dirty="0"/>
              <a:t>Carbon			55.34</a:t>
            </a:r>
          </a:p>
          <a:p>
            <a:r>
              <a:rPr lang="en-US" sz="2000" dirty="0"/>
              <a:t>Hydrogen		5.07</a:t>
            </a:r>
          </a:p>
          <a:p>
            <a:r>
              <a:rPr lang="en-US" sz="2000" dirty="0"/>
              <a:t>Oxygen			24.7</a:t>
            </a:r>
          </a:p>
          <a:p>
            <a:r>
              <a:rPr lang="en-US" sz="2000" dirty="0"/>
              <a:t>Nitrogen			5.46</a:t>
            </a:r>
          </a:p>
          <a:p>
            <a:r>
              <a:rPr lang="en-US" sz="2000" dirty="0"/>
              <a:t>Sulfur			0.51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3363F63-0A5E-445A-9FF4-9DE905CC5C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934437"/>
              </p:ext>
            </p:extLst>
          </p:nvPr>
        </p:nvGraphicFramePr>
        <p:xfrm>
          <a:off x="4876799" y="1267565"/>
          <a:ext cx="3401961" cy="4641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875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4568-6FBB-409B-A402-D0A00605F851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779" y="1924561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/>
              <a:t>Component	Mole fraction(%)</a:t>
            </a:r>
          </a:p>
          <a:p>
            <a:endParaRPr lang="pt-BR" sz="2000" dirty="0"/>
          </a:p>
          <a:p>
            <a:r>
              <a:rPr lang="pt-BR" sz="2000" dirty="0"/>
              <a:t>	N</a:t>
            </a:r>
            <a:r>
              <a:rPr lang="pt-BR" sz="2000" baseline="-25000" dirty="0"/>
              <a:t>2</a:t>
            </a:r>
            <a:r>
              <a:rPr lang="pt-BR" sz="2000" dirty="0"/>
              <a:t>			68.20</a:t>
            </a:r>
          </a:p>
          <a:p>
            <a:r>
              <a:rPr lang="pt-BR" sz="2000" dirty="0"/>
              <a:t>	H</a:t>
            </a:r>
            <a:r>
              <a:rPr lang="pt-BR" sz="2000" baseline="-25000" dirty="0"/>
              <a:t>2</a:t>
            </a:r>
            <a:r>
              <a:rPr lang="pt-BR" sz="2000" dirty="0"/>
              <a:t>O		16.31</a:t>
            </a:r>
          </a:p>
          <a:p>
            <a:r>
              <a:rPr lang="pt-BR" sz="2000" dirty="0"/>
              <a:t>	O</a:t>
            </a:r>
            <a:r>
              <a:rPr lang="pt-BR" sz="2000" baseline="-25000" dirty="0"/>
              <a:t>2</a:t>
            </a:r>
            <a:r>
              <a:rPr lang="pt-BR" sz="2000" dirty="0"/>
              <a:t>			10.12</a:t>
            </a:r>
          </a:p>
          <a:p>
            <a:r>
              <a:rPr lang="pt-BR" sz="2000" dirty="0"/>
              <a:t>	CO</a:t>
            </a:r>
            <a:r>
              <a:rPr lang="pt-BR" sz="2000" baseline="-25000" dirty="0"/>
              <a:t>2</a:t>
            </a:r>
            <a:r>
              <a:rPr lang="pt-BR" sz="2000" dirty="0"/>
              <a:t>		4.98</a:t>
            </a:r>
          </a:p>
          <a:p>
            <a:r>
              <a:rPr lang="pt-BR" sz="2000" dirty="0"/>
              <a:t>	NO			0.33</a:t>
            </a:r>
          </a:p>
          <a:p>
            <a:r>
              <a:rPr lang="pt-BR" sz="2000" dirty="0"/>
              <a:t>	CO			0.04</a:t>
            </a:r>
          </a:p>
          <a:p>
            <a:r>
              <a:rPr lang="pt-BR" sz="2000" dirty="0"/>
              <a:t>	H</a:t>
            </a:r>
            <a:r>
              <a:rPr lang="pt-BR" sz="2000" baseline="-25000" dirty="0"/>
              <a:t>2</a:t>
            </a:r>
            <a:r>
              <a:rPr lang="pt-BR" sz="2000" dirty="0"/>
              <a:t>			0.02</a:t>
            </a:r>
          </a:p>
          <a:p>
            <a:r>
              <a:rPr lang="pt-BR" sz="2000" dirty="0"/>
              <a:t>	CH</a:t>
            </a:r>
            <a:r>
              <a:rPr lang="pt-BR" sz="2000" baseline="-25000" dirty="0"/>
              <a:t>4</a:t>
            </a:r>
            <a:r>
              <a:rPr lang="pt-BR" sz="2000" dirty="0"/>
              <a:t>		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0EB787-5609-47C9-8BD6-BB4961046336}"/>
              </a:ext>
            </a:extLst>
          </p:cNvPr>
          <p:cNvGrpSpPr/>
          <p:nvPr/>
        </p:nvGrpSpPr>
        <p:grpSpPr>
          <a:xfrm>
            <a:off x="506779" y="515819"/>
            <a:ext cx="478754" cy="478754"/>
            <a:chOff x="7467600" y="914400"/>
            <a:chExt cx="381000" cy="381000"/>
          </a:xfrm>
          <a:solidFill>
            <a:schemeClr val="accent2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8A6518-D9A3-4A1F-9CF7-5BBC20917A4D}"/>
                </a:ext>
              </a:extLst>
            </p:cNvPr>
            <p:cNvSpPr/>
            <p:nvPr/>
          </p:nvSpPr>
          <p:spPr>
            <a:xfrm>
              <a:off x="74676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5472301-D914-4FE2-A7CB-9020D4E5C527}"/>
                </a:ext>
              </a:extLst>
            </p:cNvPr>
            <p:cNvSpPr/>
            <p:nvPr/>
          </p:nvSpPr>
          <p:spPr>
            <a:xfrm>
              <a:off x="7696200" y="914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41A414-AE0A-4D79-B889-43F03C8B34AF}"/>
                </a:ext>
              </a:extLst>
            </p:cNvPr>
            <p:cNvSpPr/>
            <p:nvPr/>
          </p:nvSpPr>
          <p:spPr>
            <a:xfrm>
              <a:off x="76962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476763-6B83-4074-8F01-CEE78690DC4B}"/>
                </a:ext>
              </a:extLst>
            </p:cNvPr>
            <p:cNvSpPr/>
            <p:nvPr/>
          </p:nvSpPr>
          <p:spPr>
            <a:xfrm>
              <a:off x="7467600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B29304-BF68-4E84-81CD-013F3BCF4AE0}"/>
              </a:ext>
            </a:extLst>
          </p:cNvPr>
          <p:cNvSpPr txBox="1"/>
          <p:nvPr/>
        </p:nvSpPr>
        <p:spPr>
          <a:xfrm>
            <a:off x="1167884" y="467409"/>
            <a:ext cx="6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Stack Gas Composition</a:t>
            </a:r>
            <a:endParaRPr lang="en-US" sz="3600" dirty="0">
              <a:latin typeface="Brandon Grotesque Light" panose="020B0303020203060202" pitchFamily="34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8C28220-FA33-4E74-9F10-D06B868EC3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709573"/>
              </p:ext>
            </p:extLst>
          </p:nvPr>
        </p:nvGraphicFramePr>
        <p:xfrm>
          <a:off x="3987800" y="1402081"/>
          <a:ext cx="4805680" cy="4739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6309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randon Grotesque 1">
      <a:majorFont>
        <a:latin typeface="Brandon Grotesque Light"/>
        <a:ea typeface=""/>
        <a:cs typeface=""/>
      </a:majorFont>
      <a:minorFont>
        <a:latin typeface="Brandon Grotesque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2270</TotalTime>
  <Words>2926</Words>
  <Application>Microsoft Office PowerPoint</Application>
  <PresentationFormat>On-screen Show (4:3)</PresentationFormat>
  <Paragraphs>524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Brandon Grotesque Light</vt:lpstr>
      <vt:lpstr>Wingdings</vt:lpstr>
      <vt:lpstr>Arial</vt:lpstr>
      <vt:lpstr>Brandon Grotesque Medium</vt:lpstr>
      <vt:lpstr>Brandon Grotesque Regular</vt:lpstr>
      <vt:lpstr>King Basil</vt:lpstr>
      <vt:lpstr>Cambria Math</vt:lpstr>
      <vt:lpstr>Brandon Grotesque Bold</vt:lpstr>
      <vt:lpstr>Times New Roman</vt:lpstr>
      <vt:lpstr>Calibri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Shell Thickness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Shahriar Hossain</dc:creator>
  <cp:lastModifiedBy>1502033 - Md. Shahriar Hossain</cp:lastModifiedBy>
  <cp:revision>141</cp:revision>
  <dcterms:created xsi:type="dcterms:W3CDTF">2018-07-30T23:28:10Z</dcterms:created>
  <dcterms:modified xsi:type="dcterms:W3CDTF">2021-02-22T20:29:37Z</dcterms:modified>
</cp:coreProperties>
</file>